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5" r:id="rId3"/>
    <p:sldId id="284" r:id="rId4"/>
    <p:sldId id="286" r:id="rId5"/>
    <p:sldId id="314" r:id="rId6"/>
    <p:sldId id="287" r:id="rId7"/>
    <p:sldId id="288" r:id="rId8"/>
    <p:sldId id="289" r:id="rId9"/>
    <p:sldId id="290" r:id="rId10"/>
    <p:sldId id="297" r:id="rId11"/>
    <p:sldId id="312" r:id="rId12"/>
    <p:sldId id="313" r:id="rId13"/>
    <p:sldId id="296" r:id="rId14"/>
    <p:sldId id="298" r:id="rId15"/>
    <p:sldId id="310" r:id="rId16"/>
    <p:sldId id="299" r:id="rId17"/>
    <p:sldId id="300" r:id="rId18"/>
    <p:sldId id="301" r:id="rId19"/>
    <p:sldId id="302" r:id="rId20"/>
    <p:sldId id="304" r:id="rId21"/>
    <p:sldId id="305" r:id="rId22"/>
    <p:sldId id="306" r:id="rId23"/>
    <p:sldId id="307" r:id="rId24"/>
    <p:sldId id="309" r:id="rId25"/>
    <p:sldId id="308" r:id="rId2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iwi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9" autoAdjust="0"/>
    <p:restoredTop sz="93898" autoAdjust="0"/>
  </p:normalViewPr>
  <p:slideViewPr>
    <p:cSldViewPr>
      <p:cViewPr>
        <p:scale>
          <a:sx n="90" d="100"/>
          <a:sy n="90" d="100"/>
        </p:scale>
        <p:origin x="-1176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aech\Dropbox\RE%202017\submission%20organization\submissionstatistics2017-05-3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aech\Dropbox\RE%202017\submission%20organization\submissionstatistics2017-05-3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7791051731715"/>
          <c:y val="0.0129651988201329"/>
          <c:w val="0.457594190615989"/>
          <c:h val="0.633525213738619"/>
        </c:manualLayout>
      </c:layout>
      <c:pieChart>
        <c:varyColors val="1"/>
        <c:ser>
          <c:idx val="2"/>
          <c:order val="0"/>
          <c:tx>
            <c:strRef>
              <c:f>'pictures submitted'!$D$1</c:f>
              <c:strCache>
                <c:ptCount val="1"/>
                <c:pt idx="0">
                  <c:v>submitted 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6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7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8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9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'pictures submitted'!$A$2:$A$41</c:f>
              <c:strCache>
                <c:ptCount val="40"/>
                <c:pt idx="0">
                  <c:v>USA</c:v>
                </c:pt>
                <c:pt idx="1">
                  <c:v>Germany</c:v>
                </c:pt>
                <c:pt idx="2">
                  <c:v>Canada</c:v>
                </c:pt>
                <c:pt idx="3">
                  <c:v>United Kingdom</c:v>
                </c:pt>
                <c:pt idx="4">
                  <c:v>Brazil</c:v>
                </c:pt>
                <c:pt idx="5">
                  <c:v>Netherlands</c:v>
                </c:pt>
                <c:pt idx="6">
                  <c:v>Sweden</c:v>
                </c:pt>
                <c:pt idx="7">
                  <c:v>France</c:v>
                </c:pt>
                <c:pt idx="8">
                  <c:v>Switzerland</c:v>
                </c:pt>
                <c:pt idx="9">
                  <c:v>Spain</c:v>
                </c:pt>
                <c:pt idx="10">
                  <c:v>Japan</c:v>
                </c:pt>
                <c:pt idx="11">
                  <c:v>Australia</c:v>
                </c:pt>
                <c:pt idx="12">
                  <c:v>Italy</c:v>
                </c:pt>
                <c:pt idx="13">
                  <c:v>China</c:v>
                </c:pt>
                <c:pt idx="14">
                  <c:v>India</c:v>
                </c:pt>
                <c:pt idx="15">
                  <c:v>Israel</c:v>
                </c:pt>
                <c:pt idx="16">
                  <c:v>Poland</c:v>
                </c:pt>
                <c:pt idx="17">
                  <c:v>Portugal</c:v>
                </c:pt>
                <c:pt idx="18">
                  <c:v>Belgium</c:v>
                </c:pt>
                <c:pt idx="19">
                  <c:v>Austria</c:v>
                </c:pt>
                <c:pt idx="20">
                  <c:v>Luxembourg</c:v>
                </c:pt>
                <c:pt idx="21">
                  <c:v>Ecuador</c:v>
                </c:pt>
                <c:pt idx="22">
                  <c:v>South Korea</c:v>
                </c:pt>
                <c:pt idx="23">
                  <c:v>Mexico</c:v>
                </c:pt>
                <c:pt idx="24">
                  <c:v>Argentina</c:v>
                </c:pt>
                <c:pt idx="25">
                  <c:v>Egypt</c:v>
                </c:pt>
                <c:pt idx="26">
                  <c:v>Jamaica</c:v>
                </c:pt>
                <c:pt idx="27">
                  <c:v>Malaysia</c:v>
                </c:pt>
                <c:pt idx="28">
                  <c:v>Nigeria</c:v>
                </c:pt>
                <c:pt idx="29">
                  <c:v>Uganda</c:v>
                </c:pt>
                <c:pt idx="30">
                  <c:v>United Arab Emirates</c:v>
                </c:pt>
                <c:pt idx="31">
                  <c:v>Finland</c:v>
                </c:pt>
                <c:pt idx="32">
                  <c:v>Norway</c:v>
                </c:pt>
                <c:pt idx="33">
                  <c:v>Ireland</c:v>
                </c:pt>
                <c:pt idx="34">
                  <c:v>Swaziland</c:v>
                </c:pt>
                <c:pt idx="35">
                  <c:v>Denmark</c:v>
                </c:pt>
                <c:pt idx="36">
                  <c:v>Pakistan</c:v>
                </c:pt>
                <c:pt idx="37">
                  <c:v>Saudi Arabia</c:v>
                </c:pt>
                <c:pt idx="38">
                  <c:v>New Zealand</c:v>
                </c:pt>
                <c:pt idx="39">
                  <c:v>unknown</c:v>
                </c:pt>
              </c:strCache>
            </c:strRef>
          </c:cat>
          <c:val>
            <c:numRef>
              <c:f>'pictures submitted'!$D$2:$D$41</c:f>
              <c:numCache>
                <c:formatCode>General</c:formatCode>
                <c:ptCount val="40"/>
                <c:pt idx="0">
                  <c:v>15.4675925925926</c:v>
                </c:pt>
                <c:pt idx="1">
                  <c:v>14.51851851851852</c:v>
                </c:pt>
                <c:pt idx="2">
                  <c:v>9.180555555555555</c:v>
                </c:pt>
                <c:pt idx="3">
                  <c:v>8.694444444444444</c:v>
                </c:pt>
                <c:pt idx="4">
                  <c:v>6.962962962962963</c:v>
                </c:pt>
                <c:pt idx="5">
                  <c:v>4.15277777777777</c:v>
                </c:pt>
                <c:pt idx="6">
                  <c:v>4.055555555555544</c:v>
                </c:pt>
                <c:pt idx="7">
                  <c:v>3.703703703703704</c:v>
                </c:pt>
                <c:pt idx="8">
                  <c:v>3.671296296296297</c:v>
                </c:pt>
                <c:pt idx="9">
                  <c:v>3.629629629629627</c:v>
                </c:pt>
                <c:pt idx="10">
                  <c:v>3.472222222222222</c:v>
                </c:pt>
                <c:pt idx="11">
                  <c:v>3.425925925925926</c:v>
                </c:pt>
                <c:pt idx="12">
                  <c:v>3.254629629629628</c:v>
                </c:pt>
                <c:pt idx="13">
                  <c:v>1.930555555555556</c:v>
                </c:pt>
                <c:pt idx="14">
                  <c:v>1.736111111111112</c:v>
                </c:pt>
                <c:pt idx="15">
                  <c:v>1.541666666666667</c:v>
                </c:pt>
                <c:pt idx="16">
                  <c:v>1.111111111111111</c:v>
                </c:pt>
                <c:pt idx="17">
                  <c:v>0.990740740740741</c:v>
                </c:pt>
                <c:pt idx="18">
                  <c:v>0.925925925925926</c:v>
                </c:pt>
                <c:pt idx="19">
                  <c:v>0.662037037037037</c:v>
                </c:pt>
                <c:pt idx="20">
                  <c:v>0.615740740740741</c:v>
                </c:pt>
                <c:pt idx="21">
                  <c:v>0.578703703703704</c:v>
                </c:pt>
                <c:pt idx="22">
                  <c:v>0.578703703703704</c:v>
                </c:pt>
                <c:pt idx="23">
                  <c:v>0.541666666666667</c:v>
                </c:pt>
                <c:pt idx="24">
                  <c:v>0.462962962962963</c:v>
                </c:pt>
                <c:pt idx="25">
                  <c:v>0.462962962962963</c:v>
                </c:pt>
                <c:pt idx="26">
                  <c:v>0.462962962962963</c:v>
                </c:pt>
                <c:pt idx="27">
                  <c:v>0.462962962962963</c:v>
                </c:pt>
                <c:pt idx="28">
                  <c:v>0.462962962962963</c:v>
                </c:pt>
                <c:pt idx="29">
                  <c:v>0.462962962962963</c:v>
                </c:pt>
                <c:pt idx="30">
                  <c:v>0.462962962962963</c:v>
                </c:pt>
                <c:pt idx="31">
                  <c:v>0.347222222222222</c:v>
                </c:pt>
                <c:pt idx="32">
                  <c:v>0.291666666666667</c:v>
                </c:pt>
                <c:pt idx="33">
                  <c:v>0.263888888888889</c:v>
                </c:pt>
                <c:pt idx="34">
                  <c:v>0.152777777777778</c:v>
                </c:pt>
                <c:pt idx="35">
                  <c:v>0.115740740740741</c:v>
                </c:pt>
                <c:pt idx="36">
                  <c:v>0.115740740740741</c:v>
                </c:pt>
                <c:pt idx="37">
                  <c:v>0.0648148148148148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'pictures submitted'!$B$1</c15:sqref>
                        </c15:formulaRef>
                      </c:ext>
                    </c:extLst>
                    <c:strCache>
                      <c:ptCount val="1"/>
                      <c:pt idx="0">
                        <c:v>authors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1"/>
                  <c:bubble3D val="0"/>
                  <c:spPr>
                    <a:solidFill>
                      <a:schemeClr val="accent6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2"/>
                  <c:bubble3D val="0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3"/>
                  <c:bubble3D val="0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4"/>
                  <c:bubble3D val="0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5"/>
                  <c:bubble3D val="0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6"/>
                  <c:bubble3D val="0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7"/>
                  <c:bubble3D val="0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8"/>
                  <c:bubble3D val="0"/>
                  <c:spPr>
                    <a:solidFill>
                      <a:schemeClr val="accent1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9"/>
                  <c:bubble3D val="0"/>
                  <c:spPr>
                    <a:solidFill>
                      <a:schemeClr val="accent2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0"/>
                  <c:bubble3D val="0"/>
                  <c:spPr>
                    <a:solidFill>
                      <a:schemeClr val="accent3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1"/>
                  <c:bubble3D val="0"/>
                  <c:spPr>
                    <a:solidFill>
                      <a:schemeClr val="accent4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2"/>
                  <c:bubble3D val="0"/>
                  <c:spPr>
                    <a:solidFill>
                      <a:schemeClr val="accent5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3"/>
                  <c:bubble3D val="0"/>
                  <c:spPr>
                    <a:solidFill>
                      <a:schemeClr val="accent6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4"/>
                  <c:bubble3D val="0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5"/>
                  <c:bubble3D val="0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6"/>
                  <c:bubble3D val="0"/>
                  <c:spPr>
                    <a:solidFill>
                      <a:schemeClr val="accent3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7"/>
                  <c:bubble3D val="0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8"/>
                  <c:bubble3D val="0"/>
                  <c:spPr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9"/>
                  <c:bubble3D val="0"/>
                  <c:spPr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0"/>
                  <c:bubble3D val="0"/>
                  <c:spPr>
                    <a:solidFill>
                      <a:schemeClr val="accent1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1"/>
                  <c:bubble3D val="0"/>
                  <c:spPr>
                    <a:solidFill>
                      <a:schemeClr val="accent2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2"/>
                  <c:bubble3D val="0"/>
                  <c:spPr>
                    <a:solidFill>
                      <a:schemeClr val="accent3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3"/>
                  <c:bubble3D val="0"/>
                  <c:spPr>
                    <a:solidFill>
                      <a:schemeClr val="accent4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4"/>
                  <c:bubble3D val="0"/>
                  <c:spPr>
                    <a:solidFill>
                      <a:schemeClr val="accent5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5"/>
                  <c:bubble3D val="0"/>
                  <c:spPr>
                    <a:solidFill>
                      <a:schemeClr val="accent6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6"/>
                  <c:bubble3D val="0"/>
                  <c:spPr>
                    <a:solidFill>
                      <a:schemeClr val="accent1">
                        <a:lumMod val="70000"/>
                        <a:lumOff val="3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7"/>
                  <c:bubble3D val="0"/>
                  <c:spPr>
                    <a:solidFill>
                      <a:schemeClr val="accent2">
                        <a:lumMod val="70000"/>
                        <a:lumOff val="3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8"/>
                  <c:bubble3D val="0"/>
                  <c:spPr>
                    <a:solidFill>
                      <a:schemeClr val="accent3">
                        <a:lumMod val="70000"/>
                        <a:lumOff val="3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9"/>
                  <c:bubble3D val="0"/>
                  <c:spPr>
                    <a:solidFill>
                      <a:schemeClr val="accent4">
                        <a:lumMod val="70000"/>
                        <a:lumOff val="3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>
                      <c:ext uri="{02D57815-91ED-43cb-92C2-25804820EDAC}">
                        <c15:formulaRef>
                          <c15:sqref>'pictures submitted'!$A$2:$A$41</c15:sqref>
                        </c15:formulaRef>
                      </c:ext>
                    </c:extLst>
                    <c:strCache>
                      <c:ptCount val="40"/>
                      <c:pt idx="0">
                        <c:v>USA</c:v>
                      </c:pt>
                      <c:pt idx="1">
                        <c:v>Germany</c:v>
                      </c:pt>
                      <c:pt idx="2">
                        <c:v>Canada</c:v>
                      </c:pt>
                      <c:pt idx="3">
                        <c:v>United Kingdom</c:v>
                      </c:pt>
                      <c:pt idx="4">
                        <c:v>Brazil</c:v>
                      </c:pt>
                      <c:pt idx="5">
                        <c:v>Netherlands</c:v>
                      </c:pt>
                      <c:pt idx="6">
                        <c:v>Sweden</c:v>
                      </c:pt>
                      <c:pt idx="7">
                        <c:v>France</c:v>
                      </c:pt>
                      <c:pt idx="8">
                        <c:v>Switzerland</c:v>
                      </c:pt>
                      <c:pt idx="9">
                        <c:v>Spain</c:v>
                      </c:pt>
                      <c:pt idx="10">
                        <c:v>Japan</c:v>
                      </c:pt>
                      <c:pt idx="11">
                        <c:v>Australia</c:v>
                      </c:pt>
                      <c:pt idx="12">
                        <c:v>Italy</c:v>
                      </c:pt>
                      <c:pt idx="13">
                        <c:v>China</c:v>
                      </c:pt>
                      <c:pt idx="14">
                        <c:v>India</c:v>
                      </c:pt>
                      <c:pt idx="15">
                        <c:v>Israel</c:v>
                      </c:pt>
                      <c:pt idx="16">
                        <c:v>Poland</c:v>
                      </c:pt>
                      <c:pt idx="17">
                        <c:v>Portugal</c:v>
                      </c:pt>
                      <c:pt idx="18">
                        <c:v>Belgium</c:v>
                      </c:pt>
                      <c:pt idx="19">
                        <c:v>Austria</c:v>
                      </c:pt>
                      <c:pt idx="20">
                        <c:v>Luxembourg</c:v>
                      </c:pt>
                      <c:pt idx="21">
                        <c:v>Ecuador</c:v>
                      </c:pt>
                      <c:pt idx="22">
                        <c:v>South Korea</c:v>
                      </c:pt>
                      <c:pt idx="23">
                        <c:v>Mexico</c:v>
                      </c:pt>
                      <c:pt idx="24">
                        <c:v>Argentina</c:v>
                      </c:pt>
                      <c:pt idx="25">
                        <c:v>Egypt</c:v>
                      </c:pt>
                      <c:pt idx="26">
                        <c:v>Jamaica</c:v>
                      </c:pt>
                      <c:pt idx="27">
                        <c:v>Malaysia</c:v>
                      </c:pt>
                      <c:pt idx="28">
                        <c:v>Nigeria</c:v>
                      </c:pt>
                      <c:pt idx="29">
                        <c:v>Uganda</c:v>
                      </c:pt>
                      <c:pt idx="30">
                        <c:v>United Arab Emirates</c:v>
                      </c:pt>
                      <c:pt idx="31">
                        <c:v>Finland</c:v>
                      </c:pt>
                      <c:pt idx="32">
                        <c:v>Norway</c:v>
                      </c:pt>
                      <c:pt idx="33">
                        <c:v>Ireland</c:v>
                      </c:pt>
                      <c:pt idx="34">
                        <c:v>Swaziland</c:v>
                      </c:pt>
                      <c:pt idx="35">
                        <c:v>Denmark</c:v>
                      </c:pt>
                      <c:pt idx="36">
                        <c:v>Pakistan</c:v>
                      </c:pt>
                      <c:pt idx="37">
                        <c:v>Saudi Arabia</c:v>
                      </c:pt>
                      <c:pt idx="38">
                        <c:v>New Zealand</c:v>
                      </c:pt>
                      <c:pt idx="39">
                        <c:v>unknown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'pictures submitted'!$B$2:$B$41</c15:sqref>
                        </c15:formulaRef>
                      </c:ext>
                    </c:extLst>
                    <c:numCache>
                      <c:formatCode>General</c:formatCode>
                      <c:ptCount val="40"/>
                      <c:pt idx="0">
                        <c:v>78</c:v>
                      </c:pt>
                      <c:pt idx="1">
                        <c:v>73</c:v>
                      </c:pt>
                      <c:pt idx="2">
                        <c:v>33</c:v>
                      </c:pt>
                      <c:pt idx="3">
                        <c:v>47</c:v>
                      </c:pt>
                      <c:pt idx="4">
                        <c:v>38</c:v>
                      </c:pt>
                      <c:pt idx="5">
                        <c:v>11</c:v>
                      </c:pt>
                      <c:pt idx="6">
                        <c:v>20</c:v>
                      </c:pt>
                      <c:pt idx="7">
                        <c:v>17</c:v>
                      </c:pt>
                      <c:pt idx="8">
                        <c:v>11</c:v>
                      </c:pt>
                      <c:pt idx="9">
                        <c:v>28</c:v>
                      </c:pt>
                      <c:pt idx="10">
                        <c:v>17</c:v>
                      </c:pt>
                      <c:pt idx="11">
                        <c:v>10</c:v>
                      </c:pt>
                      <c:pt idx="12">
                        <c:v>10</c:v>
                      </c:pt>
                      <c:pt idx="13">
                        <c:v>11</c:v>
                      </c:pt>
                      <c:pt idx="14">
                        <c:v>9</c:v>
                      </c:pt>
                      <c:pt idx="15">
                        <c:v>5</c:v>
                      </c:pt>
                      <c:pt idx="16">
                        <c:v>3</c:v>
                      </c:pt>
                      <c:pt idx="17">
                        <c:v>7</c:v>
                      </c:pt>
                      <c:pt idx="18">
                        <c:v>4</c:v>
                      </c:pt>
                      <c:pt idx="19">
                        <c:v>7</c:v>
                      </c:pt>
                      <c:pt idx="20">
                        <c:v>7</c:v>
                      </c:pt>
                      <c:pt idx="21">
                        <c:v>3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1</c:v>
                      </c:pt>
                      <c:pt idx="26">
                        <c:v>3</c:v>
                      </c:pt>
                      <c:pt idx="27">
                        <c:v>3</c:v>
                      </c:pt>
                      <c:pt idx="28">
                        <c:v>1</c:v>
                      </c:pt>
                      <c:pt idx="29">
                        <c:v>5</c:v>
                      </c:pt>
                      <c:pt idx="30">
                        <c:v>1</c:v>
                      </c:pt>
                      <c:pt idx="31">
                        <c:v>2</c:v>
                      </c:pt>
                      <c:pt idx="32">
                        <c:v>4</c:v>
                      </c:pt>
                      <c:pt idx="33">
                        <c:v>3</c:v>
                      </c:pt>
                      <c:pt idx="34">
                        <c:v>1</c:v>
                      </c:pt>
                      <c:pt idx="35">
                        <c:v>1</c:v>
                      </c:pt>
                      <c:pt idx="36">
                        <c:v>1</c:v>
                      </c:pt>
                      <c:pt idx="37">
                        <c:v>1</c:v>
                      </c:pt>
                      <c:pt idx="38">
                        <c:v>0</c:v>
                      </c:pt>
                      <c:pt idx="39">
                        <c:v>0</c:v>
                      </c:pt>
                    </c:numCache>
                  </c:numRef>
                </c:val>
              </c15:ser>
            </c15:filteredPieSeries>
            <c15:filteredPi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'pictures submitted'!$C$1</c15:sqref>
                        </c15:formulaRef>
                      </c:ext>
                    </c:extLst>
                    <c:strCache>
                      <c:ptCount val="1"/>
                      <c:pt idx="0">
                        <c:v>submitted 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"/>
                  <c:bubble3D val="0"/>
                  <c:spPr>
                    <a:solidFill>
                      <a:schemeClr val="accent3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"/>
                  <c:bubble3D val="0"/>
                  <c:spPr>
                    <a:solidFill>
                      <a:schemeClr val="accent4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4"/>
                  <c:bubble3D val="0"/>
                  <c:spPr>
                    <a:solidFill>
                      <a:schemeClr val="accent5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5"/>
                  <c:bubble3D val="0"/>
                  <c:spPr>
                    <a:solidFill>
                      <a:schemeClr val="accent6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6"/>
                  <c:bubble3D val="0"/>
                  <c:spPr>
                    <a:solidFill>
                      <a:schemeClr val="accent1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7"/>
                  <c:bubble3D val="0"/>
                  <c:spPr>
                    <a:solidFill>
                      <a:schemeClr val="accent2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8"/>
                  <c:bubble3D val="0"/>
                  <c:spPr>
                    <a:solidFill>
                      <a:schemeClr val="accent3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9"/>
                  <c:bubble3D val="0"/>
                  <c:spPr>
                    <a:solidFill>
                      <a:schemeClr val="accent4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0"/>
                  <c:bubble3D val="0"/>
                  <c:spPr>
                    <a:solidFill>
                      <a:schemeClr val="accent5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1"/>
                  <c:bubble3D val="0"/>
                  <c:spPr>
                    <a:solidFill>
                      <a:schemeClr val="accent6">
                        <a:lumMod val="6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2"/>
                  <c:bubble3D val="0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3"/>
                  <c:bubble3D val="0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4"/>
                  <c:bubble3D val="0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5"/>
                  <c:bubble3D val="0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6"/>
                  <c:bubble3D val="0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7"/>
                  <c:bubble3D val="0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8"/>
                  <c:bubble3D val="0"/>
                  <c:spPr>
                    <a:solidFill>
                      <a:schemeClr val="accent1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9"/>
                  <c:bubble3D val="0"/>
                  <c:spPr>
                    <a:solidFill>
                      <a:schemeClr val="accent2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0"/>
                  <c:bubble3D val="0"/>
                  <c:spPr>
                    <a:solidFill>
                      <a:schemeClr val="accent3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1"/>
                  <c:bubble3D val="0"/>
                  <c:spPr>
                    <a:solidFill>
                      <a:schemeClr val="accent4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2"/>
                  <c:bubble3D val="0"/>
                  <c:spPr>
                    <a:solidFill>
                      <a:schemeClr val="accent5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3"/>
                  <c:bubble3D val="0"/>
                  <c:spPr>
                    <a:solidFill>
                      <a:schemeClr val="accent6">
                        <a:lumMod val="8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4"/>
                  <c:bubble3D val="0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5"/>
                  <c:bubble3D val="0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6"/>
                  <c:bubble3D val="0"/>
                  <c:spPr>
                    <a:solidFill>
                      <a:schemeClr val="accent3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7"/>
                  <c:bubble3D val="0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8"/>
                  <c:bubble3D val="0"/>
                  <c:spPr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29"/>
                  <c:bubble3D val="0"/>
                  <c:spPr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0"/>
                  <c:bubble3D val="0"/>
                  <c:spPr>
                    <a:solidFill>
                      <a:schemeClr val="accent1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1"/>
                  <c:bubble3D val="0"/>
                  <c:spPr>
                    <a:solidFill>
                      <a:schemeClr val="accent2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2"/>
                  <c:bubble3D val="0"/>
                  <c:spPr>
                    <a:solidFill>
                      <a:schemeClr val="accent3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3"/>
                  <c:bubble3D val="0"/>
                  <c:spPr>
                    <a:solidFill>
                      <a:schemeClr val="accent4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4"/>
                  <c:bubble3D val="0"/>
                  <c:spPr>
                    <a:solidFill>
                      <a:schemeClr val="accent5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5"/>
                  <c:bubble3D val="0"/>
                  <c:spPr>
                    <a:solidFill>
                      <a:schemeClr val="accent6">
                        <a:lumMod val="5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6"/>
                  <c:bubble3D val="0"/>
                  <c:spPr>
                    <a:solidFill>
                      <a:schemeClr val="accent1">
                        <a:lumMod val="70000"/>
                        <a:lumOff val="3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7"/>
                  <c:bubble3D val="0"/>
                  <c:spPr>
                    <a:solidFill>
                      <a:schemeClr val="accent2">
                        <a:lumMod val="70000"/>
                        <a:lumOff val="3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8"/>
                  <c:bubble3D val="0"/>
                  <c:spPr>
                    <a:solidFill>
                      <a:schemeClr val="accent3">
                        <a:lumMod val="70000"/>
                        <a:lumOff val="3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39"/>
                  <c:bubble3D val="0"/>
                  <c:spPr>
                    <a:solidFill>
                      <a:schemeClr val="accent4">
                        <a:lumMod val="70000"/>
                        <a:lumOff val="30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'pictures submitted'!$A$2:$A$41</c15:sqref>
                        </c15:formulaRef>
                      </c:ext>
                    </c:extLst>
                    <c:strCache>
                      <c:ptCount val="40"/>
                      <c:pt idx="0">
                        <c:v>USA</c:v>
                      </c:pt>
                      <c:pt idx="1">
                        <c:v>Germany</c:v>
                      </c:pt>
                      <c:pt idx="2">
                        <c:v>Canada</c:v>
                      </c:pt>
                      <c:pt idx="3">
                        <c:v>United Kingdom</c:v>
                      </c:pt>
                      <c:pt idx="4">
                        <c:v>Brazil</c:v>
                      </c:pt>
                      <c:pt idx="5">
                        <c:v>Netherlands</c:v>
                      </c:pt>
                      <c:pt idx="6">
                        <c:v>Sweden</c:v>
                      </c:pt>
                      <c:pt idx="7">
                        <c:v>France</c:v>
                      </c:pt>
                      <c:pt idx="8">
                        <c:v>Switzerland</c:v>
                      </c:pt>
                      <c:pt idx="9">
                        <c:v>Spain</c:v>
                      </c:pt>
                      <c:pt idx="10">
                        <c:v>Japan</c:v>
                      </c:pt>
                      <c:pt idx="11">
                        <c:v>Australia</c:v>
                      </c:pt>
                      <c:pt idx="12">
                        <c:v>Italy</c:v>
                      </c:pt>
                      <c:pt idx="13">
                        <c:v>China</c:v>
                      </c:pt>
                      <c:pt idx="14">
                        <c:v>India</c:v>
                      </c:pt>
                      <c:pt idx="15">
                        <c:v>Israel</c:v>
                      </c:pt>
                      <c:pt idx="16">
                        <c:v>Poland</c:v>
                      </c:pt>
                      <c:pt idx="17">
                        <c:v>Portugal</c:v>
                      </c:pt>
                      <c:pt idx="18">
                        <c:v>Belgium</c:v>
                      </c:pt>
                      <c:pt idx="19">
                        <c:v>Austria</c:v>
                      </c:pt>
                      <c:pt idx="20">
                        <c:v>Luxembourg</c:v>
                      </c:pt>
                      <c:pt idx="21">
                        <c:v>Ecuador</c:v>
                      </c:pt>
                      <c:pt idx="22">
                        <c:v>South Korea</c:v>
                      </c:pt>
                      <c:pt idx="23">
                        <c:v>Mexico</c:v>
                      </c:pt>
                      <c:pt idx="24">
                        <c:v>Argentina</c:v>
                      </c:pt>
                      <c:pt idx="25">
                        <c:v>Egypt</c:v>
                      </c:pt>
                      <c:pt idx="26">
                        <c:v>Jamaica</c:v>
                      </c:pt>
                      <c:pt idx="27">
                        <c:v>Malaysia</c:v>
                      </c:pt>
                      <c:pt idx="28">
                        <c:v>Nigeria</c:v>
                      </c:pt>
                      <c:pt idx="29">
                        <c:v>Uganda</c:v>
                      </c:pt>
                      <c:pt idx="30">
                        <c:v>United Arab Emirates</c:v>
                      </c:pt>
                      <c:pt idx="31">
                        <c:v>Finland</c:v>
                      </c:pt>
                      <c:pt idx="32">
                        <c:v>Norway</c:v>
                      </c:pt>
                      <c:pt idx="33">
                        <c:v>Ireland</c:v>
                      </c:pt>
                      <c:pt idx="34">
                        <c:v>Swaziland</c:v>
                      </c:pt>
                      <c:pt idx="35">
                        <c:v>Denmark</c:v>
                      </c:pt>
                      <c:pt idx="36">
                        <c:v>Pakistan</c:v>
                      </c:pt>
                      <c:pt idx="37">
                        <c:v>Saudi Arabia</c:v>
                      </c:pt>
                      <c:pt idx="38">
                        <c:v>New Zealand</c:v>
                      </c:pt>
                      <c:pt idx="39">
                        <c:v>unknown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'pictures submitted'!$C$2:$C$41</c15:sqref>
                        </c15:formulaRef>
                      </c:ext>
                    </c:extLst>
                    <c:numCache>
                      <c:formatCode>General</c:formatCode>
                      <c:ptCount val="40"/>
                      <c:pt idx="0">
                        <c:v>33.409999999999997</c:v>
                      </c:pt>
                      <c:pt idx="1">
                        <c:v>31.36</c:v>
                      </c:pt>
                      <c:pt idx="2">
                        <c:v>19.829999999999998</c:v>
                      </c:pt>
                      <c:pt idx="3">
                        <c:v>18.78</c:v>
                      </c:pt>
                      <c:pt idx="4">
                        <c:v>15.04</c:v>
                      </c:pt>
                      <c:pt idx="5">
                        <c:v>8.9700000000000006</c:v>
                      </c:pt>
                      <c:pt idx="6">
                        <c:v>8.76</c:v>
                      </c:pt>
                      <c:pt idx="7">
                        <c:v>8</c:v>
                      </c:pt>
                      <c:pt idx="8">
                        <c:v>7.93</c:v>
                      </c:pt>
                      <c:pt idx="9">
                        <c:v>7.84</c:v>
                      </c:pt>
                      <c:pt idx="10">
                        <c:v>7.5</c:v>
                      </c:pt>
                      <c:pt idx="11">
                        <c:v>7.4</c:v>
                      </c:pt>
                      <c:pt idx="12">
                        <c:v>7.03</c:v>
                      </c:pt>
                      <c:pt idx="13">
                        <c:v>4.17</c:v>
                      </c:pt>
                      <c:pt idx="14">
                        <c:v>3.75</c:v>
                      </c:pt>
                      <c:pt idx="15">
                        <c:v>3.33</c:v>
                      </c:pt>
                      <c:pt idx="16">
                        <c:v>2.4</c:v>
                      </c:pt>
                      <c:pt idx="17">
                        <c:v>2.14</c:v>
                      </c:pt>
                      <c:pt idx="18">
                        <c:v>2</c:v>
                      </c:pt>
                      <c:pt idx="19">
                        <c:v>1.43</c:v>
                      </c:pt>
                      <c:pt idx="20">
                        <c:v>1.33</c:v>
                      </c:pt>
                      <c:pt idx="21">
                        <c:v>1.25</c:v>
                      </c:pt>
                      <c:pt idx="22">
                        <c:v>1.25</c:v>
                      </c:pt>
                      <c:pt idx="23">
                        <c:v>1.17</c:v>
                      </c:pt>
                      <c:pt idx="24">
                        <c:v>1</c:v>
                      </c:pt>
                      <c:pt idx="25">
                        <c:v>1</c:v>
                      </c:pt>
                      <c:pt idx="26">
                        <c:v>1</c:v>
                      </c:pt>
                      <c:pt idx="27">
                        <c:v>1</c:v>
                      </c:pt>
                      <c:pt idx="28">
                        <c:v>1</c:v>
                      </c:pt>
                      <c:pt idx="29">
                        <c:v>1</c:v>
                      </c:pt>
                      <c:pt idx="30">
                        <c:v>1</c:v>
                      </c:pt>
                      <c:pt idx="31">
                        <c:v>0.75</c:v>
                      </c:pt>
                      <c:pt idx="32">
                        <c:v>0.63</c:v>
                      </c:pt>
                      <c:pt idx="33">
                        <c:v>0.56999999999999995</c:v>
                      </c:pt>
                      <c:pt idx="34">
                        <c:v>0.33</c:v>
                      </c:pt>
                      <c:pt idx="35">
                        <c:v>0.25</c:v>
                      </c:pt>
                      <c:pt idx="36">
                        <c:v>0.25</c:v>
                      </c:pt>
                      <c:pt idx="37">
                        <c:v>0.14000000000000001</c:v>
                      </c:pt>
                      <c:pt idx="38">
                        <c:v>0</c:v>
                      </c:pt>
                      <c:pt idx="39">
                        <c:v>0</c:v>
                      </c:pt>
                    </c:numCache>
                  </c:numRef>
                </c:val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67458167666904"/>
          <c:w val="0.990635258815884"/>
          <c:h val="0.305970525100761"/>
        </c:manualLayout>
      </c:layout>
      <c:overlay val="0"/>
      <c:spPr>
        <a:solidFill>
          <a:srgbClr val="57A7B5"/>
        </a:solidFill>
        <a:ln>
          <a:solidFill>
            <a:srgbClr val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9749641344198"/>
          <c:y val="0.0141140311355336"/>
          <c:w val="0.451623370350154"/>
          <c:h val="0.636325322360442"/>
        </c:manualLayout>
      </c:layout>
      <c:pieChart>
        <c:varyColors val="1"/>
        <c:ser>
          <c:idx val="0"/>
          <c:order val="0"/>
          <c:tx>
            <c:strRef>
              <c:f>'pictures accepted'!$B$1</c:f>
              <c:strCache>
                <c:ptCount val="1"/>
                <c:pt idx="0">
                  <c:v>authors</c:v>
                </c:pt>
              </c:strCache>
            </c:strRef>
          </c:tx>
          <c:cat>
            <c:strRef>
              <c:f>'pictures accepted'!$A$2:$A$41</c:f>
              <c:strCache>
                <c:ptCount val="40"/>
                <c:pt idx="0">
                  <c:v>USA</c:v>
                </c:pt>
                <c:pt idx="1">
                  <c:v>Germany</c:v>
                </c:pt>
                <c:pt idx="2">
                  <c:v>Canada</c:v>
                </c:pt>
                <c:pt idx="3">
                  <c:v>United Kingdom</c:v>
                </c:pt>
                <c:pt idx="4">
                  <c:v>Italy</c:v>
                </c:pt>
                <c:pt idx="5">
                  <c:v>Netherlands</c:v>
                </c:pt>
                <c:pt idx="6">
                  <c:v>Switzerland</c:v>
                </c:pt>
                <c:pt idx="7">
                  <c:v>Brazil</c:v>
                </c:pt>
                <c:pt idx="8">
                  <c:v>Sweden</c:v>
                </c:pt>
                <c:pt idx="9">
                  <c:v>France</c:v>
                </c:pt>
                <c:pt idx="10">
                  <c:v>Israel</c:v>
                </c:pt>
                <c:pt idx="11">
                  <c:v>Belgium</c:v>
                </c:pt>
                <c:pt idx="12">
                  <c:v>Spain</c:v>
                </c:pt>
                <c:pt idx="13">
                  <c:v>India</c:v>
                </c:pt>
                <c:pt idx="14">
                  <c:v>Poland</c:v>
                </c:pt>
                <c:pt idx="15">
                  <c:v>Luxembourg</c:v>
                </c:pt>
                <c:pt idx="16">
                  <c:v>Australia</c:v>
                </c:pt>
                <c:pt idx="17">
                  <c:v>China</c:v>
                </c:pt>
                <c:pt idx="18">
                  <c:v>Nigeria</c:v>
                </c:pt>
                <c:pt idx="19">
                  <c:v>United Arab Emirates</c:v>
                </c:pt>
                <c:pt idx="20">
                  <c:v>Austria</c:v>
                </c:pt>
                <c:pt idx="21">
                  <c:v>Japan</c:v>
                </c:pt>
                <c:pt idx="22">
                  <c:v>Ireland</c:v>
                </c:pt>
                <c:pt idx="23">
                  <c:v>Swaziland</c:v>
                </c:pt>
                <c:pt idx="24">
                  <c:v>Ecuador</c:v>
                </c:pt>
                <c:pt idx="25">
                  <c:v>South Korea</c:v>
                </c:pt>
                <c:pt idx="26">
                  <c:v>Uganda</c:v>
                </c:pt>
                <c:pt idx="27">
                  <c:v>Mexico</c:v>
                </c:pt>
                <c:pt idx="28">
                  <c:v>Portugal</c:v>
                </c:pt>
                <c:pt idx="29">
                  <c:v>Saudi Arabia</c:v>
                </c:pt>
                <c:pt idx="30">
                  <c:v>Argentina</c:v>
                </c:pt>
                <c:pt idx="31">
                  <c:v>Egypt</c:v>
                </c:pt>
                <c:pt idx="32">
                  <c:v>Jamaica</c:v>
                </c:pt>
                <c:pt idx="33">
                  <c:v>Malaysia</c:v>
                </c:pt>
                <c:pt idx="34">
                  <c:v>Finland</c:v>
                </c:pt>
                <c:pt idx="35">
                  <c:v>Norway</c:v>
                </c:pt>
                <c:pt idx="36">
                  <c:v>Denmark</c:v>
                </c:pt>
                <c:pt idx="37">
                  <c:v>Pakistan</c:v>
                </c:pt>
                <c:pt idx="38">
                  <c:v>New Zealand</c:v>
                </c:pt>
                <c:pt idx="39">
                  <c:v>unknown</c:v>
                </c:pt>
              </c:strCache>
            </c:strRef>
          </c:cat>
          <c:val>
            <c:numRef>
              <c:f>'pictures accepted'!$B$2:$B$41</c:f>
            </c:numRef>
          </c:val>
        </c:ser>
        <c:ser>
          <c:idx val="1"/>
          <c:order val="1"/>
          <c:tx>
            <c:strRef>
              <c:f>'pictures accepted'!$C$1</c:f>
              <c:strCache>
                <c:ptCount val="1"/>
                <c:pt idx="0">
                  <c:v>submitted </c:v>
                </c:pt>
              </c:strCache>
            </c:strRef>
          </c:tx>
          <c:cat>
            <c:strRef>
              <c:f>'pictures accepted'!$A$2:$A$41</c:f>
              <c:strCache>
                <c:ptCount val="40"/>
                <c:pt idx="0">
                  <c:v>USA</c:v>
                </c:pt>
                <c:pt idx="1">
                  <c:v>Germany</c:v>
                </c:pt>
                <c:pt idx="2">
                  <c:v>Canada</c:v>
                </c:pt>
                <c:pt idx="3">
                  <c:v>United Kingdom</c:v>
                </c:pt>
                <c:pt idx="4">
                  <c:v>Italy</c:v>
                </c:pt>
                <c:pt idx="5">
                  <c:v>Netherlands</c:v>
                </c:pt>
                <c:pt idx="6">
                  <c:v>Switzerland</c:v>
                </c:pt>
                <c:pt idx="7">
                  <c:v>Brazil</c:v>
                </c:pt>
                <c:pt idx="8">
                  <c:v>Sweden</c:v>
                </c:pt>
                <c:pt idx="9">
                  <c:v>France</c:v>
                </c:pt>
                <c:pt idx="10">
                  <c:v>Israel</c:v>
                </c:pt>
                <c:pt idx="11">
                  <c:v>Belgium</c:v>
                </c:pt>
                <c:pt idx="12">
                  <c:v>Spain</c:v>
                </c:pt>
                <c:pt idx="13">
                  <c:v>India</c:v>
                </c:pt>
                <c:pt idx="14">
                  <c:v>Poland</c:v>
                </c:pt>
                <c:pt idx="15">
                  <c:v>Luxembourg</c:v>
                </c:pt>
                <c:pt idx="16">
                  <c:v>Australia</c:v>
                </c:pt>
                <c:pt idx="17">
                  <c:v>China</c:v>
                </c:pt>
                <c:pt idx="18">
                  <c:v>Nigeria</c:v>
                </c:pt>
                <c:pt idx="19">
                  <c:v>United Arab Emirates</c:v>
                </c:pt>
                <c:pt idx="20">
                  <c:v>Austria</c:v>
                </c:pt>
                <c:pt idx="21">
                  <c:v>Japan</c:v>
                </c:pt>
                <c:pt idx="22">
                  <c:v>Ireland</c:v>
                </c:pt>
                <c:pt idx="23">
                  <c:v>Swaziland</c:v>
                </c:pt>
                <c:pt idx="24">
                  <c:v>Ecuador</c:v>
                </c:pt>
                <c:pt idx="25">
                  <c:v>South Korea</c:v>
                </c:pt>
                <c:pt idx="26">
                  <c:v>Uganda</c:v>
                </c:pt>
                <c:pt idx="27">
                  <c:v>Mexico</c:v>
                </c:pt>
                <c:pt idx="28">
                  <c:v>Portugal</c:v>
                </c:pt>
                <c:pt idx="29">
                  <c:v>Saudi Arabia</c:v>
                </c:pt>
                <c:pt idx="30">
                  <c:v>Argentina</c:v>
                </c:pt>
                <c:pt idx="31">
                  <c:v>Egypt</c:v>
                </c:pt>
                <c:pt idx="32">
                  <c:v>Jamaica</c:v>
                </c:pt>
                <c:pt idx="33">
                  <c:v>Malaysia</c:v>
                </c:pt>
                <c:pt idx="34">
                  <c:v>Finland</c:v>
                </c:pt>
                <c:pt idx="35">
                  <c:v>Norway</c:v>
                </c:pt>
                <c:pt idx="36">
                  <c:v>Denmark</c:v>
                </c:pt>
                <c:pt idx="37">
                  <c:v>Pakistan</c:v>
                </c:pt>
                <c:pt idx="38">
                  <c:v>New Zealand</c:v>
                </c:pt>
                <c:pt idx="39">
                  <c:v>unknown</c:v>
                </c:pt>
              </c:strCache>
            </c:strRef>
          </c:cat>
          <c:val>
            <c:numRef>
              <c:f>'pictures accepted'!$C$2:$C$41</c:f>
            </c:numRef>
          </c:val>
        </c:ser>
        <c:ser>
          <c:idx val="2"/>
          <c:order val="2"/>
          <c:tx>
            <c:strRef>
              <c:f>'pictures accepted'!$D$1</c:f>
              <c:strCache>
                <c:ptCount val="1"/>
                <c:pt idx="0">
                  <c:v>submitted percentage</c:v>
                </c:pt>
              </c:strCache>
            </c:strRef>
          </c:tx>
          <c:cat>
            <c:strRef>
              <c:f>'pictures accepted'!$A$2:$A$41</c:f>
              <c:strCache>
                <c:ptCount val="40"/>
                <c:pt idx="0">
                  <c:v>USA</c:v>
                </c:pt>
                <c:pt idx="1">
                  <c:v>Germany</c:v>
                </c:pt>
                <c:pt idx="2">
                  <c:v>Canada</c:v>
                </c:pt>
                <c:pt idx="3">
                  <c:v>United Kingdom</c:v>
                </c:pt>
                <c:pt idx="4">
                  <c:v>Italy</c:v>
                </c:pt>
                <c:pt idx="5">
                  <c:v>Netherlands</c:v>
                </c:pt>
                <c:pt idx="6">
                  <c:v>Switzerland</c:v>
                </c:pt>
                <c:pt idx="7">
                  <c:v>Brazil</c:v>
                </c:pt>
                <c:pt idx="8">
                  <c:v>Sweden</c:v>
                </c:pt>
                <c:pt idx="9">
                  <c:v>France</c:v>
                </c:pt>
                <c:pt idx="10">
                  <c:v>Israel</c:v>
                </c:pt>
                <c:pt idx="11">
                  <c:v>Belgium</c:v>
                </c:pt>
                <c:pt idx="12">
                  <c:v>Spain</c:v>
                </c:pt>
                <c:pt idx="13">
                  <c:v>India</c:v>
                </c:pt>
                <c:pt idx="14">
                  <c:v>Poland</c:v>
                </c:pt>
                <c:pt idx="15">
                  <c:v>Luxembourg</c:v>
                </c:pt>
                <c:pt idx="16">
                  <c:v>Australia</c:v>
                </c:pt>
                <c:pt idx="17">
                  <c:v>China</c:v>
                </c:pt>
                <c:pt idx="18">
                  <c:v>Nigeria</c:v>
                </c:pt>
                <c:pt idx="19">
                  <c:v>United Arab Emirates</c:v>
                </c:pt>
                <c:pt idx="20">
                  <c:v>Austria</c:v>
                </c:pt>
                <c:pt idx="21">
                  <c:v>Japan</c:v>
                </c:pt>
                <c:pt idx="22">
                  <c:v>Ireland</c:v>
                </c:pt>
                <c:pt idx="23">
                  <c:v>Swaziland</c:v>
                </c:pt>
                <c:pt idx="24">
                  <c:v>Ecuador</c:v>
                </c:pt>
                <c:pt idx="25">
                  <c:v>South Korea</c:v>
                </c:pt>
                <c:pt idx="26">
                  <c:v>Uganda</c:v>
                </c:pt>
                <c:pt idx="27">
                  <c:v>Mexico</c:v>
                </c:pt>
                <c:pt idx="28">
                  <c:v>Portugal</c:v>
                </c:pt>
                <c:pt idx="29">
                  <c:v>Saudi Arabia</c:v>
                </c:pt>
                <c:pt idx="30">
                  <c:v>Argentina</c:v>
                </c:pt>
                <c:pt idx="31">
                  <c:v>Egypt</c:v>
                </c:pt>
                <c:pt idx="32">
                  <c:v>Jamaica</c:v>
                </c:pt>
                <c:pt idx="33">
                  <c:v>Malaysia</c:v>
                </c:pt>
                <c:pt idx="34">
                  <c:v>Finland</c:v>
                </c:pt>
                <c:pt idx="35">
                  <c:v>Norway</c:v>
                </c:pt>
                <c:pt idx="36">
                  <c:v>Denmark</c:v>
                </c:pt>
                <c:pt idx="37">
                  <c:v>Pakistan</c:v>
                </c:pt>
                <c:pt idx="38">
                  <c:v>New Zealand</c:v>
                </c:pt>
                <c:pt idx="39">
                  <c:v>unknown</c:v>
                </c:pt>
              </c:strCache>
            </c:strRef>
          </c:cat>
          <c:val>
            <c:numRef>
              <c:f>'pictures accepted'!$D$2:$D$41</c:f>
            </c:numRef>
          </c:val>
        </c:ser>
        <c:ser>
          <c:idx val="3"/>
          <c:order val="3"/>
          <c:tx>
            <c:strRef>
              <c:f>'pictures accepted'!$E$1</c:f>
              <c:strCache>
                <c:ptCount val="1"/>
                <c:pt idx="0">
                  <c:v>accepted</c:v>
                </c:pt>
              </c:strCache>
            </c:strRef>
          </c:tx>
          <c:cat>
            <c:strRef>
              <c:f>'pictures accepted'!$A$2:$A$41</c:f>
              <c:strCache>
                <c:ptCount val="40"/>
                <c:pt idx="0">
                  <c:v>USA</c:v>
                </c:pt>
                <c:pt idx="1">
                  <c:v>Germany</c:v>
                </c:pt>
                <c:pt idx="2">
                  <c:v>Canada</c:v>
                </c:pt>
                <c:pt idx="3">
                  <c:v>United Kingdom</c:v>
                </c:pt>
                <c:pt idx="4">
                  <c:v>Italy</c:v>
                </c:pt>
                <c:pt idx="5">
                  <c:v>Netherlands</c:v>
                </c:pt>
                <c:pt idx="6">
                  <c:v>Switzerland</c:v>
                </c:pt>
                <c:pt idx="7">
                  <c:v>Brazil</c:v>
                </c:pt>
                <c:pt idx="8">
                  <c:v>Sweden</c:v>
                </c:pt>
                <c:pt idx="9">
                  <c:v>France</c:v>
                </c:pt>
                <c:pt idx="10">
                  <c:v>Israel</c:v>
                </c:pt>
                <c:pt idx="11">
                  <c:v>Belgium</c:v>
                </c:pt>
                <c:pt idx="12">
                  <c:v>Spain</c:v>
                </c:pt>
                <c:pt idx="13">
                  <c:v>India</c:v>
                </c:pt>
                <c:pt idx="14">
                  <c:v>Poland</c:v>
                </c:pt>
                <c:pt idx="15">
                  <c:v>Luxembourg</c:v>
                </c:pt>
                <c:pt idx="16">
                  <c:v>Australia</c:v>
                </c:pt>
                <c:pt idx="17">
                  <c:v>China</c:v>
                </c:pt>
                <c:pt idx="18">
                  <c:v>Nigeria</c:v>
                </c:pt>
                <c:pt idx="19">
                  <c:v>United Arab Emirates</c:v>
                </c:pt>
                <c:pt idx="20">
                  <c:v>Austria</c:v>
                </c:pt>
                <c:pt idx="21">
                  <c:v>Japan</c:v>
                </c:pt>
                <c:pt idx="22">
                  <c:v>Ireland</c:v>
                </c:pt>
                <c:pt idx="23">
                  <c:v>Swaziland</c:v>
                </c:pt>
                <c:pt idx="24">
                  <c:v>Ecuador</c:v>
                </c:pt>
                <c:pt idx="25">
                  <c:v>South Korea</c:v>
                </c:pt>
                <c:pt idx="26">
                  <c:v>Uganda</c:v>
                </c:pt>
                <c:pt idx="27">
                  <c:v>Mexico</c:v>
                </c:pt>
                <c:pt idx="28">
                  <c:v>Portugal</c:v>
                </c:pt>
                <c:pt idx="29">
                  <c:v>Saudi Arabia</c:v>
                </c:pt>
                <c:pt idx="30">
                  <c:v>Argentina</c:v>
                </c:pt>
                <c:pt idx="31">
                  <c:v>Egypt</c:v>
                </c:pt>
                <c:pt idx="32">
                  <c:v>Jamaica</c:v>
                </c:pt>
                <c:pt idx="33">
                  <c:v>Malaysia</c:v>
                </c:pt>
                <c:pt idx="34">
                  <c:v>Finland</c:v>
                </c:pt>
                <c:pt idx="35">
                  <c:v>Norway</c:v>
                </c:pt>
                <c:pt idx="36">
                  <c:v>Denmark</c:v>
                </c:pt>
                <c:pt idx="37">
                  <c:v>Pakistan</c:v>
                </c:pt>
                <c:pt idx="38">
                  <c:v>New Zealand</c:v>
                </c:pt>
                <c:pt idx="39">
                  <c:v>unknown</c:v>
                </c:pt>
              </c:strCache>
            </c:strRef>
          </c:cat>
          <c:val>
            <c:numRef>
              <c:f>'pictures accepted'!$E$2:$E$41</c:f>
            </c:numRef>
          </c:val>
        </c:ser>
        <c:ser>
          <c:idx val="4"/>
          <c:order val="4"/>
          <c:tx>
            <c:strRef>
              <c:f>'pictures accepted'!$F$1</c:f>
              <c:strCache>
                <c:ptCount val="1"/>
                <c:pt idx="0">
                  <c:v>accepted percentage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2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4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5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6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7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8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9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'pictures accepted'!$A$2:$A$41</c:f>
              <c:strCache>
                <c:ptCount val="40"/>
                <c:pt idx="0">
                  <c:v>USA</c:v>
                </c:pt>
                <c:pt idx="1">
                  <c:v>Germany</c:v>
                </c:pt>
                <c:pt idx="2">
                  <c:v>Canada</c:v>
                </c:pt>
                <c:pt idx="3">
                  <c:v>United Kingdom</c:v>
                </c:pt>
                <c:pt idx="4">
                  <c:v>Italy</c:v>
                </c:pt>
                <c:pt idx="5">
                  <c:v>Netherlands</c:v>
                </c:pt>
                <c:pt idx="6">
                  <c:v>Switzerland</c:v>
                </c:pt>
                <c:pt idx="7">
                  <c:v>Brazil</c:v>
                </c:pt>
                <c:pt idx="8">
                  <c:v>Sweden</c:v>
                </c:pt>
                <c:pt idx="9">
                  <c:v>France</c:v>
                </c:pt>
                <c:pt idx="10">
                  <c:v>Israel</c:v>
                </c:pt>
                <c:pt idx="11">
                  <c:v>Belgium</c:v>
                </c:pt>
                <c:pt idx="12">
                  <c:v>Spain</c:v>
                </c:pt>
                <c:pt idx="13">
                  <c:v>India</c:v>
                </c:pt>
                <c:pt idx="14">
                  <c:v>Poland</c:v>
                </c:pt>
                <c:pt idx="15">
                  <c:v>Luxembourg</c:v>
                </c:pt>
                <c:pt idx="16">
                  <c:v>Australia</c:v>
                </c:pt>
                <c:pt idx="17">
                  <c:v>China</c:v>
                </c:pt>
                <c:pt idx="18">
                  <c:v>Nigeria</c:v>
                </c:pt>
                <c:pt idx="19">
                  <c:v>United Arab Emirates</c:v>
                </c:pt>
                <c:pt idx="20">
                  <c:v>Austria</c:v>
                </c:pt>
                <c:pt idx="21">
                  <c:v>Japan</c:v>
                </c:pt>
                <c:pt idx="22">
                  <c:v>Ireland</c:v>
                </c:pt>
                <c:pt idx="23">
                  <c:v>Swaziland</c:v>
                </c:pt>
                <c:pt idx="24">
                  <c:v>Ecuador</c:v>
                </c:pt>
                <c:pt idx="25">
                  <c:v>South Korea</c:v>
                </c:pt>
                <c:pt idx="26">
                  <c:v>Uganda</c:v>
                </c:pt>
                <c:pt idx="27">
                  <c:v>Mexico</c:v>
                </c:pt>
                <c:pt idx="28">
                  <c:v>Portugal</c:v>
                </c:pt>
                <c:pt idx="29">
                  <c:v>Saudi Arabia</c:v>
                </c:pt>
                <c:pt idx="30">
                  <c:v>Argentina</c:v>
                </c:pt>
                <c:pt idx="31">
                  <c:v>Egypt</c:v>
                </c:pt>
                <c:pt idx="32">
                  <c:v>Jamaica</c:v>
                </c:pt>
                <c:pt idx="33">
                  <c:v>Malaysia</c:v>
                </c:pt>
                <c:pt idx="34">
                  <c:v>Finland</c:v>
                </c:pt>
                <c:pt idx="35">
                  <c:v>Norway</c:v>
                </c:pt>
                <c:pt idx="36">
                  <c:v>Denmark</c:v>
                </c:pt>
                <c:pt idx="37">
                  <c:v>Pakistan</c:v>
                </c:pt>
                <c:pt idx="38">
                  <c:v>New Zealand</c:v>
                </c:pt>
                <c:pt idx="39">
                  <c:v>unknown</c:v>
                </c:pt>
              </c:strCache>
            </c:strRef>
          </c:cat>
          <c:val>
            <c:numRef>
              <c:f>'pictures accepted'!$F$2:$F$41</c:f>
              <c:numCache>
                <c:formatCode>General</c:formatCode>
                <c:ptCount val="40"/>
                <c:pt idx="0">
                  <c:v>22.42424242424243</c:v>
                </c:pt>
                <c:pt idx="1">
                  <c:v>16.15151515151516</c:v>
                </c:pt>
                <c:pt idx="2">
                  <c:v>13.36363636363637</c:v>
                </c:pt>
                <c:pt idx="3">
                  <c:v>8.030303030303031</c:v>
                </c:pt>
                <c:pt idx="4">
                  <c:v>5.585858585858586</c:v>
                </c:pt>
                <c:pt idx="5">
                  <c:v>3.616161616161617</c:v>
                </c:pt>
                <c:pt idx="6">
                  <c:v>3.464646464646464</c:v>
                </c:pt>
                <c:pt idx="7">
                  <c:v>3.252525252525253</c:v>
                </c:pt>
                <c:pt idx="8">
                  <c:v>3.111111111111111</c:v>
                </c:pt>
                <c:pt idx="9">
                  <c:v>3.03030303030303</c:v>
                </c:pt>
                <c:pt idx="10">
                  <c:v>2.02020202020202</c:v>
                </c:pt>
                <c:pt idx="11">
                  <c:v>2.02020202020202</c:v>
                </c:pt>
                <c:pt idx="12">
                  <c:v>1.939393939393939</c:v>
                </c:pt>
                <c:pt idx="13">
                  <c:v>1.767676767676768</c:v>
                </c:pt>
                <c:pt idx="14">
                  <c:v>1.414141414141414</c:v>
                </c:pt>
                <c:pt idx="15">
                  <c:v>1.343434343434343</c:v>
                </c:pt>
                <c:pt idx="16">
                  <c:v>1.212121212121212</c:v>
                </c:pt>
                <c:pt idx="17">
                  <c:v>1.01010101010101</c:v>
                </c:pt>
                <c:pt idx="18">
                  <c:v>1.01010101010101</c:v>
                </c:pt>
                <c:pt idx="19">
                  <c:v>1.01010101010101</c:v>
                </c:pt>
                <c:pt idx="20">
                  <c:v>0.818181818181818</c:v>
                </c:pt>
                <c:pt idx="21">
                  <c:v>0.505050505050505</c:v>
                </c:pt>
                <c:pt idx="22">
                  <c:v>0.404040404040404</c:v>
                </c:pt>
                <c:pt idx="23">
                  <c:v>0.333333333333333</c:v>
                </c:pt>
                <c:pt idx="24">
                  <c:v>0.252525252525253</c:v>
                </c:pt>
                <c:pt idx="25">
                  <c:v>0.252525252525253</c:v>
                </c:pt>
                <c:pt idx="26">
                  <c:v>0.202020202020202</c:v>
                </c:pt>
                <c:pt idx="27">
                  <c:v>0.171717171717172</c:v>
                </c:pt>
                <c:pt idx="28">
                  <c:v>0.141414141414141</c:v>
                </c:pt>
                <c:pt idx="29">
                  <c:v>0.141414141414141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678794304149047"/>
          <c:w val="0.990798123879955"/>
          <c:h val="0.307810559726838"/>
        </c:manualLayout>
      </c:layout>
      <c:overlay val="0"/>
      <c:spPr>
        <a:solidFill>
          <a:schemeClr val="accent4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FA9AB-A8DA-EF45-8DD5-A05F6136F5F1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32D82-E981-AF4B-919C-A196BF6E4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28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3838333"/>
            <a:ext cx="5268900" cy="154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5310739"/>
            <a:ext cx="52689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0BFB7"/>
              </a:buClr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38263"/>
            <a:ext cx="410132" cy="6781736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6" y="38263"/>
            <a:ext cx="2309843" cy="6781736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38263"/>
            <a:ext cx="2017554" cy="6781736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5" y="38263"/>
            <a:ext cx="2309819" cy="6781736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E596B2-C98E-48BD-9D41-BFB0910DE267}" type="datetimeFigureOut">
              <a:rPr lang="de-DE" smtClean="0"/>
              <a:t>9/1/17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54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986067"/>
            <a:ext cx="4281000" cy="492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659925" y="552100"/>
            <a:ext cx="752400" cy="8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38263"/>
            <a:ext cx="410132" cy="6781736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6" y="38263"/>
            <a:ext cx="2309843" cy="6781736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38263"/>
            <a:ext cx="2017554" cy="6781736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5" y="38263"/>
            <a:ext cx="2309819" cy="6781736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1" y="62936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985833"/>
            <a:ext cx="67611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2311399"/>
            <a:ext cx="6761100" cy="397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8" y="38275"/>
            <a:ext cx="264011" cy="6781736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2" y="38275"/>
            <a:ext cx="1140783" cy="6781736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0" y="38275"/>
            <a:ext cx="994638" cy="6586908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38275"/>
            <a:ext cx="1140783" cy="6781736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62936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985833"/>
            <a:ext cx="67611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2350200"/>
            <a:ext cx="3242400" cy="4116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2350200"/>
            <a:ext cx="3242400" cy="4116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8" y="38275"/>
            <a:ext cx="264011" cy="6781736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2" y="38275"/>
            <a:ext cx="1140783" cy="6781736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0" y="38275"/>
            <a:ext cx="994638" cy="6586908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38275"/>
            <a:ext cx="1140783" cy="6781736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62936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985833"/>
            <a:ext cx="67611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2340633"/>
            <a:ext cx="2179200" cy="412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2340633"/>
            <a:ext cx="2179200" cy="412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2340633"/>
            <a:ext cx="2179200" cy="412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8" y="38275"/>
            <a:ext cx="264011" cy="6781736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2" y="38275"/>
            <a:ext cx="1140783" cy="6781736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0" y="38275"/>
            <a:ext cx="994638" cy="6586908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38275"/>
            <a:ext cx="1140783" cy="6781736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62936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985833"/>
            <a:ext cx="67611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8" y="38275"/>
            <a:ext cx="264011" cy="6781736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2" y="38275"/>
            <a:ext cx="1140783" cy="6781736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0" y="38275"/>
            <a:ext cx="994638" cy="6586908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38275"/>
            <a:ext cx="1140783" cy="6781736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62936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624925" y="5570267"/>
            <a:ext cx="6759300" cy="69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8851488" y="38275"/>
            <a:ext cx="264011" cy="6781736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2" y="38275"/>
            <a:ext cx="1140783" cy="6781736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0" y="38275"/>
            <a:ext cx="994638" cy="6586908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1" y="38275"/>
            <a:ext cx="1140783" cy="6781736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91531" y="62936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8" y="38275"/>
            <a:ext cx="264011" cy="6781736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2" y="38275"/>
            <a:ext cx="1140783" cy="6781736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0" y="38275"/>
            <a:ext cx="994638" cy="6586908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38275"/>
            <a:ext cx="1140783" cy="6781736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62936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7" y="38263"/>
            <a:ext cx="1286903" cy="6781736"/>
            <a:chOff x="6367294" y="28697"/>
            <a:chExt cx="1286903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0" y="61320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5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5" y="1748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1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0" y="4704867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0" y="426648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0" y="397421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0" y="3681951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0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0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0" y="2366770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0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0" y="192838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0" y="11977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0" y="90546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0" y="320938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0" y="1748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0" y="2869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5" y="4704867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5" y="426648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5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5" y="397421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5" y="3681951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5" y="338971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5" y="324356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5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5" y="192838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5" y="1343854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5" y="11977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5" y="90546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5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5" y="320938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1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1" cy="117891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1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6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1" cy="117891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5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0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4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1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3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3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1" cy="117891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7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79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79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79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79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79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79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79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79" y="90546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79" y="2869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6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5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1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8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7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4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4" y="397421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4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4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4" y="90546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4" y="1748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0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0" y="441262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0" y="338971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0" y="324356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0" y="163611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0" y="1343854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1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5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5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5" y="163611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5"/>
              <a:ext cx="117891" cy="117891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79" y="320938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4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9" y="38263"/>
            <a:ext cx="1286903" cy="6781736"/>
            <a:chOff x="6367294" y="28697"/>
            <a:chExt cx="1286903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0" y="61320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5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5" y="1748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1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0" y="4704867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0" y="426648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0" y="397421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0" y="3681951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0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0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0" y="2366770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0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0" y="192838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0" y="11977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0" y="90546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0" y="320938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0" y="1748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0" y="2869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5" y="4704867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5" y="426648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5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5" y="397421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5" y="3681951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5" y="338971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5" y="324356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5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5" y="192838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5" y="1343854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5" y="11977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5" y="90546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5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5" y="320938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1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1" cy="117891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1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6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1" cy="117891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5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0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4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1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3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3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1" cy="117891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7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79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79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79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79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79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79" y="222064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79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79" y="90546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79" y="2869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6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5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19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8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7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4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4" y="397421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4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4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4" y="90546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4" y="1748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5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0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0" y="441262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0" y="338971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0" y="324356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0" y="163611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0" y="1343854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1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5" y="499713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5" y="295130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5" y="163611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1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5"/>
              <a:ext cx="117891" cy="117891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79" y="320938"/>
              <a:ext cx="117867" cy="117891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4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91531" y="62936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985833"/>
            <a:ext cx="67611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2311399"/>
            <a:ext cx="6761100" cy="39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D3EBD5"/>
              </a:buClr>
              <a:buSzPct val="1000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6293600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fld id="{7AC42B75-8E2A-4133-8005-E2FA4CFDC3FE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71" r:id="rId9"/>
    <p:sldLayoutId id="2147483672" r:id="rId10"/>
  </p:sldLayoutIdLst>
  <p:transition xmlns:p14="http://schemas.microsoft.com/office/powerpoint/2010/main">
    <p:fade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2.png"/><Relationship Id="rId5" Type="http://schemas.openxmlformats.org/officeDocument/2006/relationships/image" Target="../media/image43.jpeg"/><Relationship Id="rId6" Type="http://schemas.openxmlformats.org/officeDocument/2006/relationships/image" Target="../media/image44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jpeg"/><Relationship Id="rId14" Type="http://schemas.openxmlformats.org/officeDocument/2006/relationships/image" Target="../media/image56.png"/><Relationship Id="rId15" Type="http://schemas.openxmlformats.org/officeDocument/2006/relationships/image" Target="../media/image57.jpeg"/><Relationship Id="rId16" Type="http://schemas.openxmlformats.org/officeDocument/2006/relationships/image" Target="../media/image58.jpe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microsoft.com/office/2007/relationships/hdphoto" Target="../media/hdphoto2.wdp"/><Relationship Id="rId4" Type="http://schemas.openxmlformats.org/officeDocument/2006/relationships/image" Target="../media/image46.jp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jp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0.jpe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jpeg"/><Relationship Id="rId24" Type="http://schemas.openxmlformats.org/officeDocument/2006/relationships/image" Target="../media/image24.jpeg"/><Relationship Id="rId25" Type="http://schemas.openxmlformats.org/officeDocument/2006/relationships/image" Target="../media/image25.jpeg"/><Relationship Id="rId26" Type="http://schemas.openxmlformats.org/officeDocument/2006/relationships/image" Target="../media/image26.jpeg"/><Relationship Id="rId27" Type="http://schemas.openxmlformats.org/officeDocument/2006/relationships/image" Target="../media/image27.jpg"/><Relationship Id="rId28" Type="http://schemas.openxmlformats.org/officeDocument/2006/relationships/image" Target="../media/image28.png"/><Relationship Id="rId29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microsoft.com/office/2007/relationships/hdphoto" Target="../media/hdphoto2.wdp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30" Type="http://schemas.openxmlformats.org/officeDocument/2006/relationships/image" Target="../media/image30.jpeg"/><Relationship Id="rId31" Type="http://schemas.openxmlformats.org/officeDocument/2006/relationships/image" Target="../media/image31.jpeg"/><Relationship Id="rId32" Type="http://schemas.openxmlformats.org/officeDocument/2006/relationships/image" Target="../media/image32.jpeg"/><Relationship Id="rId9" Type="http://schemas.openxmlformats.org/officeDocument/2006/relationships/image" Target="../media/image9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33" Type="http://schemas.openxmlformats.org/officeDocument/2006/relationships/image" Target="../media/image33.jpeg"/><Relationship Id="rId34" Type="http://schemas.openxmlformats.org/officeDocument/2006/relationships/image" Target="../media/image34.jpeg"/><Relationship Id="rId35" Type="http://schemas.openxmlformats.org/officeDocument/2006/relationships/image" Target="../media/image35.jpg"/><Relationship Id="rId36" Type="http://schemas.openxmlformats.org/officeDocument/2006/relationships/image" Target="../media/image36.png"/><Relationship Id="rId10" Type="http://schemas.openxmlformats.org/officeDocument/2006/relationships/image" Target="../media/image10.jpeg"/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image" Target="../media/image13.jpeg"/><Relationship Id="rId14" Type="http://schemas.openxmlformats.org/officeDocument/2006/relationships/image" Target="../media/image14.jpeg"/><Relationship Id="rId15" Type="http://schemas.openxmlformats.org/officeDocument/2006/relationships/image" Target="../media/image15.jpeg"/><Relationship Id="rId16" Type="http://schemas.openxmlformats.org/officeDocument/2006/relationships/image" Target="../media/image16.jpeg"/><Relationship Id="rId17" Type="http://schemas.openxmlformats.org/officeDocument/2006/relationships/image" Target="../media/image17.JPG"/><Relationship Id="rId18" Type="http://schemas.openxmlformats.org/officeDocument/2006/relationships/image" Target="../media/image18.jpg"/><Relationship Id="rId19" Type="http://schemas.openxmlformats.org/officeDocument/2006/relationships/image" Target="../media/image19.jpeg"/><Relationship Id="rId37" Type="http://schemas.openxmlformats.org/officeDocument/2006/relationships/image" Target="../media/image37.png"/><Relationship Id="rId38" Type="http://schemas.openxmlformats.org/officeDocument/2006/relationships/image" Target="../media/image38.jpeg"/><Relationship Id="rId39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8184" y="3789040"/>
            <a:ext cx="2915816" cy="3068960"/>
          </a:xfrm>
          <a:prstGeom prst="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3B5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9" b="100000" l="0" r="998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659" y="1714500"/>
            <a:ext cx="9144000" cy="514350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4294967295"/>
          </p:nvPr>
        </p:nvSpPr>
        <p:spPr>
          <a:xfrm>
            <a:off x="4499992" y="2852936"/>
            <a:ext cx="3600450" cy="936625"/>
          </a:xfrm>
          <a:ln>
            <a:noFill/>
          </a:ln>
        </p:spPr>
        <p:txBody>
          <a:bodyPr/>
          <a:lstStyle/>
          <a:p>
            <a:pPr>
              <a:buNone/>
            </a:pPr>
            <a:r>
              <a:rPr lang="de-DE" sz="2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clarendon Regular"/>
                <a:cs typeface="Superclarendon Regular"/>
              </a:rPr>
              <a:t>September 4-8, 2017</a:t>
            </a:r>
          </a:p>
          <a:p>
            <a:pPr>
              <a:buNone/>
            </a:pPr>
            <a:r>
              <a:rPr lang="de-DE" sz="2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clarendon Regular"/>
                <a:cs typeface="Superclarendon Regular"/>
              </a:rPr>
              <a:t>Lisbon, Portugal </a:t>
            </a:r>
            <a:endParaRPr lang="de-DE" sz="20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uperclarendon Regular"/>
              <a:cs typeface="Superclarendon Regular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0" y="980728"/>
            <a:ext cx="6372200" cy="18342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sz="11500" dirty="0" smtClean="0">
                <a:effectLst>
                  <a:reflection blurRad="6350" stA="55000" endA="300" endPos="45500" dir="5400000" sy="-100000" algn="bl" rotWithShape="0"/>
                </a:effectLst>
                <a:latin typeface="Arial Rounded MT Bold"/>
                <a:cs typeface="Arial Rounded MT Bold"/>
              </a:rPr>
              <a:t>RE 2017 </a:t>
            </a:r>
            <a:endParaRPr lang="de-DE" sz="11500" dirty="0">
              <a:effectLst>
                <a:reflection blurRad="6350" stA="55000" endA="300" endPos="45500" dir="5400000" sy="-100000" algn="bl" rotWithShape="0"/>
              </a:effectLst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7039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8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8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 txBox="1">
            <a:spLocks/>
          </p:cNvSpPr>
          <p:nvPr/>
        </p:nvSpPr>
        <p:spPr>
          <a:xfrm>
            <a:off x="0" y="980728"/>
            <a:ext cx="7524328" cy="58772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accent4"/>
              </a:buClr>
              <a:buFont typeface="Arial"/>
              <a:buChar char="•"/>
            </a:pPr>
            <a:endParaRPr lang="en-US" b="1" dirty="0" smtClean="0"/>
          </a:p>
        </p:txBody>
      </p:sp>
      <p:pic>
        <p:nvPicPr>
          <p:cNvPr id="14" name="Picture 13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5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Silver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Jubilee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2204864"/>
            <a:ext cx="85689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12</a:t>
            </a:r>
            <a:r>
              <a:rPr lang="en-US" sz="2800" b="1" dirty="0" smtClean="0"/>
              <a:t> </a:t>
            </a:r>
            <a:r>
              <a:rPr lang="en-US" sz="2800" b="1" dirty="0" smtClean="0"/>
              <a:t>abstracts </a:t>
            </a:r>
            <a:r>
              <a:rPr lang="en-US" sz="2800" b="1" dirty="0" smtClean="0"/>
              <a:t>proposed</a:t>
            </a:r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Each paper was reviewed by four members of the track’s PC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Online discussion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5 papers accepted</a:t>
            </a:r>
            <a:endParaRPr lang="en-US" sz="2800" b="1" dirty="0" smtClean="0"/>
          </a:p>
        </p:txBody>
      </p:sp>
      <p:pic>
        <p:nvPicPr>
          <p:cNvPr id="17" name="Picture 16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>
          <a:xfrm>
            <a:off x="0" y="980728"/>
            <a:ext cx="7524328" cy="58772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accent4"/>
              </a:buClr>
              <a:buFont typeface="Arial"/>
              <a:buChar char="•"/>
            </a:pPr>
            <a:endParaRPr lang="en-US" b="1" dirty="0" smtClean="0"/>
          </a:p>
        </p:txBody>
      </p:sp>
      <p:pic>
        <p:nvPicPr>
          <p:cNvPr id="7" name="Picture 6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10" name="Diagramm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474433"/>
              </p:ext>
            </p:extLst>
          </p:nvPr>
        </p:nvGraphicFramePr>
        <p:xfrm>
          <a:off x="611560" y="980728"/>
          <a:ext cx="8136904" cy="5877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itel 1"/>
          <p:cNvSpPr txBox="1">
            <a:spLocks/>
          </p:cNvSpPr>
          <p:nvPr/>
        </p:nvSpPr>
        <p:spPr>
          <a:xfrm>
            <a:off x="0" y="116632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Submitted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Contributions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</p:spTree>
    <p:extLst>
      <p:ext uri="{BB962C8B-B14F-4D97-AF65-F5344CB8AC3E}">
        <p14:creationId xmlns:p14="http://schemas.microsoft.com/office/powerpoint/2010/main" val="397123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10" name="Diagramm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2678237"/>
              </p:ext>
            </p:extLst>
          </p:nvPr>
        </p:nvGraphicFramePr>
        <p:xfrm>
          <a:off x="467544" y="980728"/>
          <a:ext cx="8280920" cy="5832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el 1"/>
          <p:cNvSpPr txBox="1">
            <a:spLocks/>
          </p:cNvSpPr>
          <p:nvPr/>
        </p:nvSpPr>
        <p:spPr>
          <a:xfrm>
            <a:off x="0" y="116632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Accepted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Contributions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</p:spTree>
    <p:extLst>
      <p:ext uri="{BB962C8B-B14F-4D97-AF65-F5344CB8AC3E}">
        <p14:creationId xmlns:p14="http://schemas.microsoft.com/office/powerpoint/2010/main" val="21622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6" descr="http://img.gunook.com/upload/3/81/381920fce5a61b895db50495af3a57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408396" cy="4680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5"/>
          <p:cNvSpPr/>
          <p:nvPr/>
        </p:nvSpPr>
        <p:spPr>
          <a:xfrm>
            <a:off x="3733645" y="1916830"/>
            <a:ext cx="478313" cy="50405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Ellipse 6"/>
          <p:cNvSpPr/>
          <p:nvPr/>
        </p:nvSpPr>
        <p:spPr>
          <a:xfrm>
            <a:off x="1187624" y="2204864"/>
            <a:ext cx="432048" cy="4320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/>
          </a:p>
        </p:txBody>
      </p:sp>
      <p:sp>
        <p:nvSpPr>
          <p:cNvPr id="13" name="Ellipse 8"/>
          <p:cNvSpPr/>
          <p:nvPr/>
        </p:nvSpPr>
        <p:spPr>
          <a:xfrm>
            <a:off x="5292080" y="2636912"/>
            <a:ext cx="432048" cy="4320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0"/>
          <p:cNvSpPr txBox="1"/>
          <p:nvPr/>
        </p:nvSpPr>
        <p:spPr>
          <a:xfrm>
            <a:off x="1115616" y="2227712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163</a:t>
            </a:r>
            <a:endParaRPr lang="de-D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Textfeld 11"/>
          <p:cNvSpPr txBox="1"/>
          <p:nvPr/>
        </p:nvSpPr>
        <p:spPr>
          <a:xfrm>
            <a:off x="5301865" y="268216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51</a:t>
            </a:r>
            <a:endParaRPr lang="de-D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feld 2"/>
          <p:cNvSpPr txBox="1"/>
          <p:nvPr/>
        </p:nvSpPr>
        <p:spPr>
          <a:xfrm>
            <a:off x="3694787" y="1988178"/>
            <a:ext cx="62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255</a:t>
            </a:r>
            <a:endParaRPr lang="de-DE" dirty="0"/>
          </a:p>
        </p:txBody>
      </p:sp>
      <p:sp>
        <p:nvSpPr>
          <p:cNvPr id="17" name="Ellipse 7"/>
          <p:cNvSpPr/>
          <p:nvPr/>
        </p:nvSpPr>
        <p:spPr>
          <a:xfrm>
            <a:off x="1835696" y="3068960"/>
            <a:ext cx="288032" cy="2880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01368" y="3079993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Ellipse 7"/>
          <p:cNvSpPr/>
          <p:nvPr/>
        </p:nvSpPr>
        <p:spPr>
          <a:xfrm>
            <a:off x="4211960" y="3212976"/>
            <a:ext cx="288032" cy="2880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1960" y="3206120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971600" y="5805264"/>
            <a:ext cx="7200800" cy="731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algn="ctr"/>
            <a:r>
              <a:rPr lang="de-DE" sz="2800" b="1" dirty="0" smtClean="0">
                <a:solidFill>
                  <a:schemeClr val="tx1"/>
                </a:solidFill>
                <a:effectLst/>
                <a:latin typeface="+mn-lt"/>
              </a:rPr>
              <a:t>488 </a:t>
            </a:r>
            <a:r>
              <a:rPr lang="de-DE" sz="2800" b="1" dirty="0" err="1" smtClean="0">
                <a:solidFill>
                  <a:schemeClr val="tx1"/>
                </a:solidFill>
                <a:effectLst/>
                <a:latin typeface="+mn-lt"/>
              </a:rPr>
              <a:t>authors</a:t>
            </a:r>
            <a:r>
              <a:rPr lang="de-DE" sz="2800" b="1" dirty="0" smtClean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DE" sz="2800" b="1" dirty="0" err="1" smtClean="0">
                <a:solidFill>
                  <a:schemeClr val="tx1"/>
                </a:solidFill>
                <a:effectLst/>
                <a:latin typeface="+mn-lt"/>
              </a:rPr>
              <a:t>from</a:t>
            </a:r>
            <a:r>
              <a:rPr lang="de-DE" sz="2800" b="1" dirty="0" smtClean="0">
                <a:solidFill>
                  <a:schemeClr val="tx1"/>
                </a:solidFill>
                <a:effectLst/>
                <a:latin typeface="+mn-lt"/>
              </a:rPr>
              <a:t> 42 different countries</a:t>
            </a:r>
            <a:endParaRPr lang="de-DE" sz="2800" b="1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4" name="Titel 1"/>
          <p:cNvSpPr txBox="1">
            <a:spLocks/>
          </p:cNvSpPr>
          <p:nvPr/>
        </p:nvSpPr>
        <p:spPr>
          <a:xfrm>
            <a:off x="0" y="116632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Author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Demographic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</p:spTree>
    <p:extLst>
      <p:ext uri="{BB962C8B-B14F-4D97-AF65-F5344CB8AC3E}">
        <p14:creationId xmlns:p14="http://schemas.microsoft.com/office/powerpoint/2010/main" val="31985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Workshops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196752"/>
            <a:ext cx="8568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400" b="1" dirty="0" smtClean="0"/>
              <a:t>International </a:t>
            </a:r>
            <a:r>
              <a:rPr lang="en-US" sz="2400" b="1" dirty="0"/>
              <a:t>Model-Driven Requirements Engineering Workshop (</a:t>
            </a:r>
            <a:r>
              <a:rPr lang="en-US" sz="2400" b="1" dirty="0" err="1"/>
              <a:t>MoDRE</a:t>
            </a:r>
            <a:r>
              <a:rPr lang="en-US" sz="2400" b="1" dirty="0"/>
              <a:t>)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b="1" dirty="0">
                <a:solidFill>
                  <a:schemeClr val="tx2">
                    <a:lumMod val="10000"/>
                  </a:schemeClr>
                </a:solidFill>
              </a:rPr>
              <a:t>International Workshop on Requirements Engineering for Sustainable Systems (</a:t>
            </a:r>
            <a:r>
              <a:rPr lang="de-DE" sz="2400" b="1" dirty="0">
                <a:solidFill>
                  <a:schemeClr val="tx2">
                    <a:lumMod val="10000"/>
                  </a:schemeClr>
                </a:solidFill>
              </a:rPr>
              <a:t>RE4SuSy)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b="1" dirty="0"/>
              <a:t>Workshop on Evolving Security and Privacy Requirements Engineering (</a:t>
            </a:r>
            <a:r>
              <a:rPr lang="de-DE" sz="2400" b="1" dirty="0"/>
              <a:t>ESPRE)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b="1" dirty="0"/>
              <a:t>International Workshop on Usability and Accessibility focused Requirements Engineering (</a:t>
            </a:r>
            <a:r>
              <a:rPr lang="de-DE" sz="2400" b="1" dirty="0" err="1"/>
              <a:t>UsARE</a:t>
            </a:r>
            <a:r>
              <a:rPr lang="de-DE" sz="2400" b="1" dirty="0"/>
              <a:t>)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b="1" dirty="0"/>
              <a:t>International Workshop on Crowd-Based Requirements Engineering (</a:t>
            </a:r>
            <a:r>
              <a:rPr lang="de-DE" sz="2400" b="1" dirty="0" err="1"/>
              <a:t>CrowdRE</a:t>
            </a:r>
            <a:r>
              <a:rPr lang="de-DE" sz="2400" b="1" dirty="0"/>
              <a:t>)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b="1" dirty="0"/>
              <a:t>International Workshop on Requirements Engineering and Law (</a:t>
            </a:r>
            <a:r>
              <a:rPr lang="de-DE" sz="2400" b="1" dirty="0"/>
              <a:t>RELAW</a:t>
            </a:r>
            <a:r>
              <a:rPr lang="de-DE" sz="2400" b="1" dirty="0" smtClean="0"/>
              <a:t>)</a:t>
            </a:r>
            <a:endParaRPr lang="en-US" sz="2800" b="1" dirty="0" smtClean="0"/>
          </a:p>
        </p:txBody>
      </p:sp>
      <p:pic>
        <p:nvPicPr>
          <p:cNvPr id="14" name="Picture 13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Workshops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Continued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268760"/>
            <a:ext cx="856895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dirty="0"/>
              <a:t>International Workshop on Requirements Patterns (</a:t>
            </a:r>
            <a:r>
              <a:rPr lang="de-DE" sz="2400" b="1" dirty="0" err="1"/>
              <a:t>RePa</a:t>
            </a:r>
            <a:r>
              <a:rPr lang="de-DE" sz="2400" b="1" dirty="0"/>
              <a:t>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/>
              <a:t>Workshop on Empirical Requirements Engineering (</a:t>
            </a:r>
            <a:r>
              <a:rPr lang="de-DE" sz="2400" b="1" dirty="0" err="1"/>
              <a:t>EmpiRE</a:t>
            </a:r>
            <a:r>
              <a:rPr lang="de-DE" sz="2400" b="1" dirty="0"/>
              <a:t>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/>
              <a:t>International Workshop on Requirements Engineering and Testing (</a:t>
            </a:r>
            <a:r>
              <a:rPr lang="de-DE" sz="2400" b="1" dirty="0"/>
              <a:t>RET)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/>
              <a:t>International Workshop on Artificial Intelligence for Requirements (AIRE)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/>
              <a:t>International Workshop on Just-In-Time Requirements Engineering: Dealing with Non-Functional Requirements in Agile Software Development (</a:t>
            </a:r>
            <a:r>
              <a:rPr lang="de-DE" sz="2400" b="1" dirty="0"/>
              <a:t>JIT RE</a:t>
            </a:r>
            <a:r>
              <a:rPr lang="de-DE" sz="2400" b="1" dirty="0" smtClean="0"/>
              <a:t>)</a:t>
            </a:r>
            <a:endParaRPr lang="en-US" sz="2800" b="1" dirty="0" smtClean="0"/>
          </a:p>
        </p:txBody>
      </p:sp>
      <p:pic>
        <p:nvPicPr>
          <p:cNvPr id="14" name="Picture 13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Tutorials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pic>
        <p:nvPicPr>
          <p:cNvPr id="14" name="Picture 13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1268760"/>
            <a:ext cx="8568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User Story Best Practices: Requirements in Agile Context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Writing requirements documents with goals: the KAOS/</a:t>
            </a:r>
            <a:r>
              <a:rPr lang="en-US" sz="2000" b="1" dirty="0" err="1"/>
              <a:t>Objectiver</a:t>
            </a:r>
            <a:r>
              <a:rPr lang="en-US" sz="2000" b="1" dirty="0"/>
              <a:t> approach</a:t>
            </a:r>
          </a:p>
          <a:p>
            <a:pPr marL="342900" indent="-342900">
              <a:buFont typeface="Wingdings" charset="2"/>
              <a:buChar char="Ø"/>
            </a:pPr>
            <a:r>
              <a:rPr lang="de-DE" sz="2000" b="1" dirty="0"/>
              <a:t>Agile Business </a:t>
            </a:r>
            <a:r>
              <a:rPr lang="de-DE" sz="2000" b="1" dirty="0" err="1"/>
              <a:t>Rule</a:t>
            </a:r>
            <a:r>
              <a:rPr lang="de-DE" sz="2000" b="1" dirty="0"/>
              <a:t> Development</a:t>
            </a:r>
          </a:p>
          <a:p>
            <a:pPr marL="342900" indent="-342900">
              <a:buFont typeface="Wingdings" charset="2"/>
              <a:buChar char="Ø"/>
            </a:pPr>
            <a:r>
              <a:rPr lang="de-DE" sz="2000" b="1" dirty="0"/>
              <a:t>Writing </a:t>
            </a:r>
            <a:r>
              <a:rPr lang="de-DE" sz="2000" b="1" dirty="0" err="1"/>
              <a:t>Good</a:t>
            </a:r>
            <a:r>
              <a:rPr lang="de-DE" sz="2000" b="1" dirty="0"/>
              <a:t> </a:t>
            </a:r>
            <a:r>
              <a:rPr lang="de-DE" sz="2000" b="1" dirty="0" err="1"/>
              <a:t>Requirements</a:t>
            </a:r>
            <a:endParaRPr lang="de-DE" sz="2000" b="1" dirty="0"/>
          </a:p>
          <a:p>
            <a:pPr marL="342900" indent="-342900">
              <a:buFont typeface="Wingdings" charset="2"/>
              <a:buChar char="Ø"/>
            </a:pPr>
            <a:r>
              <a:rPr lang="en-US" sz="2000" b="1" dirty="0" err="1"/>
              <a:t>Blockchain</a:t>
            </a:r>
            <a:r>
              <a:rPr lang="en-US" sz="2000" b="1" dirty="0"/>
              <a:t> Requirements Engineering: Research Challenges and Opportunities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From Mining to Planning – Next Generation of Release Decision Making for Software Products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Software Reuse and Reusability based on Requirements: Product Lines, Cases and Feature-Similarity Models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Risk Assessment using Early Requirements Models: A Guided Tour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b="1" dirty="0"/>
              <a:t>Evaluating Evolving Requirements Models with URN: Features, Goals, and Scenarios</a:t>
            </a:r>
          </a:p>
          <a:p>
            <a:pPr marL="342900" indent="-342900">
              <a:buFont typeface="Wingdings" charset="2"/>
              <a:buChar char="Ø"/>
            </a:pPr>
            <a:r>
              <a:rPr lang="de-DE" sz="2000" b="1" dirty="0" err="1"/>
              <a:t>Eliciting</a:t>
            </a:r>
            <a:r>
              <a:rPr lang="de-DE" sz="2000" b="1" dirty="0"/>
              <a:t> </a:t>
            </a:r>
            <a:r>
              <a:rPr lang="de-DE" sz="2000" b="1" dirty="0" err="1"/>
              <a:t>Unstated</a:t>
            </a:r>
            <a:r>
              <a:rPr lang="de-DE" sz="2000" b="1" dirty="0"/>
              <a:t> </a:t>
            </a:r>
            <a:r>
              <a:rPr lang="de-DE" sz="2000" b="1" dirty="0" err="1"/>
              <a:t>Requirements</a:t>
            </a:r>
            <a:r>
              <a:rPr lang="de-DE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97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Doctorial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Symposium</a:t>
            </a:r>
          </a:p>
          <a:p>
            <a:pPr algn="ctr"/>
            <a:r>
              <a:rPr lang="en-US" sz="2800" b="1" dirty="0"/>
              <a:t>8 </a:t>
            </a:r>
            <a:r>
              <a:rPr lang="en-US" sz="2800" b="1" dirty="0" smtClean="0"/>
              <a:t>Students Presenting Their Work</a:t>
            </a:r>
            <a:endParaRPr lang="en-US" sz="2800" dirty="0"/>
          </a:p>
          <a:p>
            <a:pPr algn="ctr"/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2204864"/>
            <a:ext cx="8568952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800" b="1" dirty="0" err="1" smtClean="0"/>
              <a:t>Olawole</a:t>
            </a:r>
            <a:r>
              <a:rPr lang="en-US" sz="2800" b="1" dirty="0" smtClean="0"/>
              <a:t> Oni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Ana Isabella Muniz </a:t>
            </a:r>
            <a:r>
              <a:rPr lang="en-US" sz="2800" b="1" dirty="0" err="1" smtClean="0"/>
              <a:t>Leite</a:t>
            </a:r>
            <a:endParaRPr lang="en-US" sz="2800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Mustafa </a:t>
            </a:r>
            <a:r>
              <a:rPr lang="en-US" sz="2800" b="1" dirty="0" err="1" smtClean="0"/>
              <a:t>Berk</a:t>
            </a:r>
            <a:r>
              <a:rPr lang="en-US" sz="2800" b="1" dirty="0" smtClean="0"/>
              <a:t> Duran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err="1" smtClean="0"/>
              <a:t>Jacek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Dąbrowski</a:t>
            </a:r>
            <a:endParaRPr lang="en-US" sz="2800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err="1" smtClean="0"/>
              <a:t>Rainara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Carvalho</a:t>
            </a:r>
            <a:endParaRPr lang="en-US" sz="2800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Ana M. M. </a:t>
            </a:r>
            <a:r>
              <a:rPr lang="en-US" sz="2800" b="1" dirty="0" err="1" smtClean="0"/>
              <a:t>Moura</a:t>
            </a:r>
            <a:endParaRPr lang="en-US" sz="2800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Jennifer Brings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Rodrigo </a:t>
            </a:r>
            <a:r>
              <a:rPr lang="en-US" sz="2800" b="1" dirty="0" err="1" smtClean="0"/>
              <a:t>Falcão</a:t>
            </a:r>
            <a:endParaRPr lang="en-US" sz="2800" b="1" dirty="0" smtClean="0"/>
          </a:p>
        </p:txBody>
      </p:sp>
      <p:pic>
        <p:nvPicPr>
          <p:cNvPr id="14" name="Picture 13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Posters &amp; Demos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2204864"/>
            <a:ext cx="856895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10 presentations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Wednesday </a:t>
            </a:r>
            <a:r>
              <a:rPr lang="en-US" sz="2800" b="1" dirty="0" smtClean="0"/>
              <a:t>2:00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3:30 PM </a:t>
            </a:r>
          </a:p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endParaRPr lang="en-US" dirty="0"/>
          </a:p>
        </p:txBody>
      </p:sp>
      <p:pic>
        <p:nvPicPr>
          <p:cNvPr id="14" name="Picture 13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7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Keynote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Speakers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1196752"/>
            <a:ext cx="8172400" cy="14157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dirty="0" smtClean="0"/>
              <a:t>Ian </a:t>
            </a:r>
            <a:r>
              <a:rPr lang="en-US" sz="2400" b="1" dirty="0" err="1" smtClean="0"/>
              <a:t>Sommerville</a:t>
            </a:r>
            <a:r>
              <a:rPr lang="en-US" sz="2400" b="1" dirty="0" smtClean="0"/>
              <a:t> (University of St. Andrews) Retired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i="1" dirty="0" smtClean="0"/>
              <a:t>“Simplicity Considered Harmful (sometimes)”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b="1" dirty="0" smtClean="0"/>
              <a:t>Friday September 8th</a:t>
            </a:r>
          </a:p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endParaRPr lang="en-US" dirty="0"/>
          </a:p>
        </p:txBody>
      </p:sp>
      <p:pic>
        <p:nvPicPr>
          <p:cNvPr id="6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" y="1196753"/>
            <a:ext cx="1227774" cy="1508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82130" y="3068960"/>
            <a:ext cx="8172400" cy="13849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dirty="0" smtClean="0"/>
              <a:t>Betty Cheng (Michigan State University)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i="1" dirty="0" smtClean="0"/>
              <a:t>“Requirements Engineering for High Assurance Autonomous Systems in the Face of Uncertainty: A Multidisciplinary Perspective”  </a:t>
            </a:r>
            <a:r>
              <a:rPr lang="en-US" sz="2000" b="1" dirty="0" smtClean="0"/>
              <a:t>Wednesday September 6th</a:t>
            </a:r>
          </a:p>
        </p:txBody>
      </p:sp>
      <p:pic>
        <p:nvPicPr>
          <p:cNvPr id="7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" y="3068960"/>
            <a:ext cx="1243224" cy="1512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971600" y="4941168"/>
            <a:ext cx="8172400" cy="14465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dirty="0" err="1" smtClean="0"/>
              <a:t>Romana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Oehmig</a:t>
            </a:r>
            <a:r>
              <a:rPr lang="en-US" sz="2400" b="1" dirty="0" smtClean="0"/>
              <a:t> (Lead Design Thinking and Business Model Innovation) SAP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i="1" dirty="0" smtClean="0"/>
              <a:t>“How Design Thinking Works @SAP”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000" b="1" dirty="0" smtClean="0"/>
              <a:t>Thursday September 7th</a:t>
            </a:r>
          </a:p>
        </p:txBody>
      </p:sp>
      <p:pic>
        <p:nvPicPr>
          <p:cNvPr id="9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" y="4941168"/>
            <a:ext cx="1228146" cy="1534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1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pic>
        <p:nvPicPr>
          <p:cNvPr id="12" name="Picture 11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  <p:sp>
        <p:nvSpPr>
          <p:cNvPr id="13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Brief History of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the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Conference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</p:spTree>
    <p:extLst>
      <p:ext uri="{BB962C8B-B14F-4D97-AF65-F5344CB8AC3E}">
        <p14:creationId xmlns:p14="http://schemas.microsoft.com/office/powerpoint/2010/main" val="185407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Check Program 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for Details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pic>
        <p:nvPicPr>
          <p:cNvPr id="14" name="Picture 13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  <p:pic>
        <p:nvPicPr>
          <p:cNvPr id="6" name="Inhaltsplatzhalt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" b="-756"/>
          <a:stretch/>
        </p:blipFill>
        <p:spPr>
          <a:xfrm>
            <a:off x="4872" y="1196752"/>
            <a:ext cx="9139128" cy="6047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62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Diagram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?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pic>
        <p:nvPicPr>
          <p:cNvPr id="14" name="Picture 13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Social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Events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2204864"/>
            <a:ext cx="756084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Welcome Reception</a:t>
            </a:r>
            <a:r>
              <a:rPr lang="en-US" sz="2800" b="1" dirty="0" smtClean="0"/>
              <a:t>: September 5</a:t>
            </a:r>
            <a:r>
              <a:rPr lang="en-US" sz="2800" b="1" baseline="30000" dirty="0" smtClean="0"/>
              <a:t>th</a:t>
            </a:r>
            <a:r>
              <a:rPr lang="en-US" sz="2800" b="1" dirty="0" smtClean="0"/>
              <a:t> 2017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Location: </a:t>
            </a:r>
            <a:r>
              <a:rPr lang="en-US" sz="2800" b="1" dirty="0" err="1" smtClean="0"/>
              <a:t>Rectorate</a:t>
            </a:r>
            <a:r>
              <a:rPr lang="en-US" sz="2800" b="1" dirty="0" smtClean="0"/>
              <a:t> of </a:t>
            </a:r>
            <a:r>
              <a:rPr lang="en-US" sz="2800" b="1" dirty="0" err="1" smtClean="0"/>
              <a:t>Universidade</a:t>
            </a:r>
            <a:r>
              <a:rPr lang="en-US" sz="2800" b="1" dirty="0" smtClean="0"/>
              <a:t> Nova de </a:t>
            </a:r>
            <a:r>
              <a:rPr lang="en-US" sz="2800" b="1" dirty="0" err="1" smtClean="0"/>
              <a:t>Lisboa</a:t>
            </a:r>
            <a:endParaRPr lang="en-US" sz="2800" b="1" dirty="0" smtClean="0"/>
          </a:p>
          <a:p>
            <a:pPr marL="342900" indent="-342900">
              <a:buFont typeface="Wingdings" charset="2"/>
              <a:buChar char="Ø"/>
            </a:pPr>
            <a:endParaRPr lang="en-US" sz="2800" b="1" dirty="0"/>
          </a:p>
          <a:p>
            <a:r>
              <a:rPr lang="en-US" sz="2800" b="1" u="sng" dirty="0" smtClean="0"/>
              <a:t>Banquet</a:t>
            </a:r>
            <a:r>
              <a:rPr lang="en-US" sz="2800" b="1" dirty="0" smtClean="0"/>
              <a:t>: September 7</a:t>
            </a:r>
            <a:r>
              <a:rPr lang="en-US" sz="2800" b="1" baseline="30000" dirty="0" smtClean="0"/>
              <a:t>th</a:t>
            </a:r>
            <a:r>
              <a:rPr lang="en-US" sz="2800" b="1" dirty="0" smtClean="0"/>
              <a:t> 2017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Location: </a:t>
            </a:r>
            <a:r>
              <a:rPr lang="en-US" sz="2800" b="1" dirty="0" err="1" smtClean="0"/>
              <a:t>Palácio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Xabregas</a:t>
            </a:r>
            <a:endParaRPr lang="en-US" sz="2800" b="1" dirty="0"/>
          </a:p>
          <a:p>
            <a:pPr marL="342900" indent="-342900">
              <a:buFont typeface="Wingdings" charset="2"/>
              <a:buChar char="Ø"/>
            </a:pPr>
            <a:endParaRPr lang="en-US" sz="2800" b="1" dirty="0" smtClean="0"/>
          </a:p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endParaRPr lang="en-US" dirty="0"/>
          </a:p>
        </p:txBody>
      </p:sp>
      <p:pic>
        <p:nvPicPr>
          <p:cNvPr id="14" name="Picture 13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Donors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&amp; Sponsors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1905000" cy="1143000"/>
          </a:xfrm>
          <a:prstGeom prst="rect">
            <a:avLst/>
          </a:prstGeom>
        </p:spPr>
      </p:pic>
      <p:pic>
        <p:nvPicPr>
          <p:cNvPr id="7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5" y="3938531"/>
            <a:ext cx="1846898" cy="275765"/>
          </a:xfrm>
          <a:prstGeom prst="rect">
            <a:avLst/>
          </a:prstGeom>
        </p:spPr>
      </p:pic>
      <p:pic>
        <p:nvPicPr>
          <p:cNvPr id="9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103" y="5020333"/>
            <a:ext cx="1846927" cy="539649"/>
          </a:xfrm>
          <a:prstGeom prst="rect">
            <a:avLst/>
          </a:prstGeom>
        </p:spPr>
      </p:pic>
      <p:pic>
        <p:nvPicPr>
          <p:cNvPr id="10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733256"/>
            <a:ext cx="4406350" cy="685714"/>
          </a:xfrm>
          <a:prstGeom prst="rect">
            <a:avLst/>
          </a:prstGeom>
        </p:spPr>
      </p:pic>
      <p:pic>
        <p:nvPicPr>
          <p:cNvPr id="12" name="Grafik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35953"/>
            <a:ext cx="1477389" cy="774905"/>
          </a:xfrm>
          <a:prstGeom prst="rect">
            <a:avLst/>
          </a:prstGeom>
        </p:spPr>
      </p:pic>
      <p:pic>
        <p:nvPicPr>
          <p:cNvPr id="15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98" y="1565832"/>
            <a:ext cx="1639043" cy="728465"/>
          </a:xfrm>
          <a:prstGeom prst="rect">
            <a:avLst/>
          </a:prstGeom>
        </p:spPr>
      </p:pic>
      <p:pic>
        <p:nvPicPr>
          <p:cNvPr id="16" name="Grafik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26" y="2754661"/>
            <a:ext cx="3530159" cy="1269841"/>
          </a:xfrm>
          <a:prstGeom prst="rect">
            <a:avLst/>
          </a:prstGeom>
        </p:spPr>
      </p:pic>
      <p:pic>
        <p:nvPicPr>
          <p:cNvPr id="17" name="Grafik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61" y="2573289"/>
            <a:ext cx="1309163" cy="584449"/>
          </a:xfrm>
          <a:prstGeom prst="rect">
            <a:avLst/>
          </a:prstGeom>
        </p:spPr>
      </p:pic>
      <p:pic>
        <p:nvPicPr>
          <p:cNvPr id="18" name="Grafik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00" y="5733256"/>
            <a:ext cx="2593084" cy="648271"/>
          </a:xfrm>
          <a:prstGeom prst="rect">
            <a:avLst/>
          </a:prstGeom>
        </p:spPr>
      </p:pic>
      <p:pic>
        <p:nvPicPr>
          <p:cNvPr id="19" name="Grafik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09" y="3933056"/>
            <a:ext cx="1360478" cy="962624"/>
          </a:xfrm>
          <a:prstGeom prst="rect">
            <a:avLst/>
          </a:prstGeom>
        </p:spPr>
      </p:pic>
      <p:pic>
        <p:nvPicPr>
          <p:cNvPr id="20" name="Grafik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629808"/>
            <a:ext cx="3371850" cy="781050"/>
          </a:xfrm>
          <a:prstGeom prst="rect">
            <a:avLst/>
          </a:prstGeom>
        </p:spPr>
      </p:pic>
      <p:pic>
        <p:nvPicPr>
          <p:cNvPr id="21" name="Grafik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87" y="3675274"/>
            <a:ext cx="2706716" cy="954534"/>
          </a:xfrm>
          <a:prstGeom prst="rect">
            <a:avLst/>
          </a:prstGeom>
        </p:spPr>
      </p:pic>
      <p:pic>
        <p:nvPicPr>
          <p:cNvPr id="22" name="Grafik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18" y="1524000"/>
            <a:ext cx="1333500" cy="1333500"/>
          </a:xfrm>
          <a:prstGeom prst="rect">
            <a:avLst/>
          </a:prstGeom>
        </p:spPr>
      </p:pic>
      <p:pic>
        <p:nvPicPr>
          <p:cNvPr id="23" name="Grafik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3" y="2953152"/>
            <a:ext cx="654644" cy="872858"/>
          </a:xfrm>
          <a:prstGeom prst="rect">
            <a:avLst/>
          </a:prstGeom>
        </p:spPr>
      </p:pic>
      <p:pic>
        <p:nvPicPr>
          <p:cNvPr id="24" name="Grafik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0539"/>
            <a:ext cx="2324197" cy="6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8184" y="3789040"/>
            <a:ext cx="2915816" cy="3068960"/>
          </a:xfrm>
          <a:prstGeom prst="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3B55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4294967295"/>
          </p:nvPr>
        </p:nvSpPr>
        <p:spPr>
          <a:xfrm>
            <a:off x="179512" y="188640"/>
            <a:ext cx="3600450" cy="936625"/>
          </a:xfrm>
          <a:ln>
            <a:noFill/>
          </a:ln>
        </p:spPr>
        <p:txBody>
          <a:bodyPr/>
          <a:lstStyle/>
          <a:p>
            <a:pPr>
              <a:buNone/>
            </a:pPr>
            <a:r>
              <a:rPr lang="de-DE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clarendon Regular"/>
                <a:cs typeface="Superclarendon Regular"/>
              </a:rPr>
              <a:t>Wishing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clarendon Regular"/>
                <a:cs typeface="Superclarendon Regular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clarendon Regular"/>
                <a:cs typeface="Superclarendon Regular"/>
              </a:rPr>
              <a:t>You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clarendon Regular"/>
                <a:cs typeface="Superclarendon Regular"/>
              </a:rPr>
              <a:t> a Nice Journey </a:t>
            </a:r>
            <a:r>
              <a:rPr lang="de-DE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clarendon Regular"/>
                <a:cs typeface="Superclarendon Regular"/>
              </a:rPr>
              <a:t>D</a:t>
            </a:r>
            <a:r>
              <a:rPr lang="de-DE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clarendon Regular"/>
                <a:cs typeface="Superclarendon Regular"/>
              </a:rPr>
              <a:t>uring</a:t>
            </a:r>
            <a:r>
              <a:rPr lang="de-D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clarendon Regular"/>
                <a:cs typeface="Superclarendon Regular"/>
              </a:rPr>
              <a:t>.....</a:t>
            </a:r>
            <a:endParaRPr lang="de-DE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uperclarendon Regular"/>
              <a:cs typeface="Superclarendon Regular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0" y="980728"/>
            <a:ext cx="6372200" cy="18342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de-DE" sz="11500" dirty="0" smtClean="0">
                <a:effectLst>
                  <a:reflection blurRad="6350" stA="55000" endA="300" endPos="45500" dir="5400000" sy="-100000" algn="bl" rotWithShape="0"/>
                </a:effectLst>
                <a:latin typeface="Arial Rounded MT Bold"/>
                <a:cs typeface="Arial Rounded MT Bold"/>
              </a:rPr>
              <a:t>RE 2017 </a:t>
            </a:r>
            <a:endParaRPr lang="de-DE" sz="11500" dirty="0">
              <a:effectLst>
                <a:reflection blurRad="6350" stA="55000" endA="300" endPos="45500" dir="5400000" sy="-100000" algn="bl" rotWithShape="0"/>
              </a:effectLst>
              <a:latin typeface="Arial Rounded MT Bold"/>
              <a:cs typeface="Arial Rounded MT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9" b="100000" l="0" r="998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659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8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"/>
                            </p:stCondLst>
                            <p:childTnLst>
                              <p:par>
                                <p:cTn id="16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394946" y="1700089"/>
            <a:ext cx="45720" cy="4663440"/>
          </a:xfrm>
          <a:prstGeom prst="rect">
            <a:avLst/>
          </a:prstGeom>
          <a:gradFill flip="none" rotWithShape="1">
            <a:gsLst>
              <a:gs pos="0">
                <a:srgbClr val="08070D"/>
              </a:gs>
              <a:gs pos="50000">
                <a:srgbClr val="F8820C">
                  <a:alpha val="69804"/>
                </a:srgbClr>
              </a:gs>
              <a:gs pos="100000">
                <a:srgbClr val="FFC000"/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sys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42164" y="1666074"/>
            <a:ext cx="45720" cy="4663440"/>
          </a:xfrm>
          <a:prstGeom prst="rect">
            <a:avLst/>
          </a:prstGeom>
          <a:gradFill flip="none" rotWithShape="1">
            <a:gsLst>
              <a:gs pos="0">
                <a:srgbClr val="08070D"/>
              </a:gs>
              <a:gs pos="50000">
                <a:schemeClr val="accent1">
                  <a:lumMod val="75000"/>
                </a:schemeClr>
              </a:gs>
              <a:gs pos="100000">
                <a:srgbClr val="00B0F0"/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sys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03277" y="1700089"/>
            <a:ext cx="45720" cy="4663440"/>
          </a:xfrm>
          <a:prstGeom prst="rect">
            <a:avLst/>
          </a:prstGeom>
          <a:gradFill flip="none" rotWithShape="1">
            <a:gsLst>
              <a:gs pos="0">
                <a:srgbClr val="08070D"/>
              </a:gs>
              <a:gs pos="50000">
                <a:srgbClr val="92D050"/>
              </a:gs>
              <a:gs pos="100000">
                <a:srgbClr val="FFFF00"/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sys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17823" y="1700089"/>
            <a:ext cx="45720" cy="4663440"/>
          </a:xfrm>
          <a:prstGeom prst="rect">
            <a:avLst/>
          </a:prstGeom>
          <a:gradFill flip="none" rotWithShape="1">
            <a:gsLst>
              <a:gs pos="0">
                <a:srgbClr val="08070D"/>
              </a:gs>
              <a:gs pos="50000">
                <a:srgbClr val="F8820C">
                  <a:alpha val="69804"/>
                </a:srgbClr>
              </a:gs>
              <a:gs pos="100000">
                <a:srgbClr val="FFFF00"/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sys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86670" y="1700089"/>
            <a:ext cx="45720" cy="4663440"/>
          </a:xfrm>
          <a:prstGeom prst="rect">
            <a:avLst/>
          </a:prstGeom>
          <a:gradFill flip="none" rotWithShape="1">
            <a:gsLst>
              <a:gs pos="0">
                <a:srgbClr val="08070D"/>
              </a:gs>
              <a:gs pos="50000">
                <a:srgbClr val="EA16C2"/>
              </a:gs>
              <a:gs pos="100000">
                <a:srgbClr val="FC84EB"/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sys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60882" y="1700090"/>
            <a:ext cx="45720" cy="4663440"/>
          </a:xfrm>
          <a:prstGeom prst="rect">
            <a:avLst/>
          </a:prstGeom>
          <a:gradFill flip="none" rotWithShape="1">
            <a:gsLst>
              <a:gs pos="0">
                <a:srgbClr val="08070D"/>
              </a:gs>
              <a:gs pos="50000">
                <a:srgbClr val="2CBE91"/>
              </a:gs>
              <a:gs pos="100000">
                <a:srgbClr val="C1FEFF"/>
              </a:gs>
            </a:gsLst>
            <a:lin ang="16200000" scaled="0"/>
            <a:tileRect/>
          </a:gradFill>
          <a:ln>
            <a:solidFill>
              <a:schemeClr val="tx1"/>
            </a:solidFill>
            <a:prstDash val="sys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252536" y="476672"/>
            <a:ext cx="3449723" cy="3231747"/>
            <a:chOff x="760281" y="987440"/>
            <a:chExt cx="1279481" cy="1198635"/>
          </a:xfrm>
        </p:grpSpPr>
        <p:sp>
          <p:nvSpPr>
            <p:cNvPr id="17" name="32-Point Star 16"/>
            <p:cNvSpPr/>
            <p:nvPr/>
          </p:nvSpPr>
          <p:spPr>
            <a:xfrm>
              <a:off x="872574" y="1074818"/>
              <a:ext cx="1054894" cy="1023880"/>
            </a:xfrm>
            <a:prstGeom prst="star32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24-Point Star 17"/>
            <p:cNvSpPr/>
            <p:nvPr/>
          </p:nvSpPr>
          <p:spPr>
            <a:xfrm>
              <a:off x="781657" y="1028512"/>
              <a:ext cx="1236730" cy="1116490"/>
            </a:xfrm>
            <a:prstGeom prst="star24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60281" y="987440"/>
              <a:ext cx="1279481" cy="1198635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7122" y="202918"/>
            <a:ext cx="3449723" cy="3231747"/>
            <a:chOff x="766375" y="1008894"/>
            <a:chExt cx="1279481" cy="1198635"/>
          </a:xfrm>
        </p:grpSpPr>
        <p:sp>
          <p:nvSpPr>
            <p:cNvPr id="21" name="32-Point Star 20"/>
            <p:cNvSpPr/>
            <p:nvPr/>
          </p:nvSpPr>
          <p:spPr>
            <a:xfrm>
              <a:off x="872574" y="1074818"/>
              <a:ext cx="1054894" cy="1023880"/>
            </a:xfrm>
            <a:prstGeom prst="star32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24-Point Star 21"/>
            <p:cNvSpPr/>
            <p:nvPr/>
          </p:nvSpPr>
          <p:spPr>
            <a:xfrm>
              <a:off x="781657" y="1028512"/>
              <a:ext cx="1236730" cy="1116490"/>
            </a:xfrm>
            <a:prstGeom prst="star24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66375" y="1008894"/>
              <a:ext cx="1279481" cy="1198635"/>
            </a:xfrm>
            <a:prstGeom prst="ellipse">
              <a:avLst/>
            </a:prstGeom>
            <a:gradFill>
              <a:gsLst>
                <a:gs pos="0">
                  <a:srgbClr val="A3E7FF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6455C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67744" y="548680"/>
            <a:ext cx="3449723" cy="3231747"/>
            <a:chOff x="752282" y="1005267"/>
            <a:chExt cx="1279481" cy="1198635"/>
          </a:xfrm>
        </p:grpSpPr>
        <p:sp>
          <p:nvSpPr>
            <p:cNvPr id="25" name="32-Point Star 24"/>
            <p:cNvSpPr/>
            <p:nvPr/>
          </p:nvSpPr>
          <p:spPr>
            <a:xfrm>
              <a:off x="872574" y="1074818"/>
              <a:ext cx="1054894" cy="1023880"/>
            </a:xfrm>
            <a:prstGeom prst="star32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rgbClr val="2CC8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24-Point Star 25"/>
            <p:cNvSpPr/>
            <p:nvPr/>
          </p:nvSpPr>
          <p:spPr>
            <a:xfrm>
              <a:off x="781657" y="1028512"/>
              <a:ext cx="1236730" cy="1116490"/>
            </a:xfrm>
            <a:prstGeom prst="star24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71FE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2282" y="1005267"/>
              <a:ext cx="1279481" cy="1198635"/>
            </a:xfrm>
            <a:prstGeom prst="ellipse">
              <a:avLst/>
            </a:prstGeom>
            <a:gradFill>
              <a:gsLst>
                <a:gs pos="0">
                  <a:srgbClr val="FFFF66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75D40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83968" y="-23982"/>
            <a:ext cx="3449723" cy="3231747"/>
            <a:chOff x="760281" y="987440"/>
            <a:chExt cx="1279481" cy="1198635"/>
          </a:xfrm>
        </p:grpSpPr>
        <p:sp>
          <p:nvSpPr>
            <p:cNvPr id="29" name="32-Point Star 28"/>
            <p:cNvSpPr/>
            <p:nvPr/>
          </p:nvSpPr>
          <p:spPr>
            <a:xfrm>
              <a:off x="872574" y="1074818"/>
              <a:ext cx="1054894" cy="1023880"/>
            </a:xfrm>
            <a:prstGeom prst="star32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24-Point Star 29"/>
            <p:cNvSpPr/>
            <p:nvPr/>
          </p:nvSpPr>
          <p:spPr>
            <a:xfrm>
              <a:off x="781657" y="1028512"/>
              <a:ext cx="1236730" cy="1116490"/>
            </a:xfrm>
            <a:prstGeom prst="star24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60281" y="987440"/>
              <a:ext cx="1279481" cy="1198635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EEB500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94277" y="1052736"/>
            <a:ext cx="3449723" cy="3231747"/>
            <a:chOff x="760238" y="1004952"/>
            <a:chExt cx="1279481" cy="1198635"/>
          </a:xfrm>
        </p:grpSpPr>
        <p:sp>
          <p:nvSpPr>
            <p:cNvPr id="33" name="32-Point Star 32"/>
            <p:cNvSpPr/>
            <p:nvPr/>
          </p:nvSpPr>
          <p:spPr>
            <a:xfrm>
              <a:off x="872574" y="1074818"/>
              <a:ext cx="1054894" cy="1023880"/>
            </a:xfrm>
            <a:prstGeom prst="star32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24-Point Star 33"/>
            <p:cNvSpPr/>
            <p:nvPr/>
          </p:nvSpPr>
          <p:spPr>
            <a:xfrm>
              <a:off x="781657" y="1028512"/>
              <a:ext cx="1236730" cy="1116490"/>
            </a:xfrm>
            <a:prstGeom prst="star24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60238" y="1004952"/>
              <a:ext cx="1279481" cy="1198635"/>
            </a:xfrm>
            <a:prstGeom prst="ellipse">
              <a:avLst/>
            </a:prstGeom>
            <a:gradFill>
              <a:gsLst>
                <a:gs pos="0">
                  <a:srgbClr val="FDA5F0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F3F3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4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331" y="5129808"/>
            <a:ext cx="3471029" cy="1728192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6710208" y="67110"/>
            <a:ext cx="3449723" cy="3231747"/>
            <a:chOff x="762517" y="971763"/>
            <a:chExt cx="1279481" cy="1198635"/>
          </a:xfrm>
        </p:grpSpPr>
        <p:sp>
          <p:nvSpPr>
            <p:cNvPr id="37" name="32-Point Star 36"/>
            <p:cNvSpPr/>
            <p:nvPr/>
          </p:nvSpPr>
          <p:spPr>
            <a:xfrm>
              <a:off x="872574" y="1074818"/>
              <a:ext cx="1054894" cy="1023880"/>
            </a:xfrm>
            <a:prstGeom prst="star32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3175">
              <a:solidFill>
                <a:srgbClr val="00D6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24-Point Star 37"/>
            <p:cNvSpPr/>
            <p:nvPr/>
          </p:nvSpPr>
          <p:spPr>
            <a:xfrm>
              <a:off x="781657" y="1028512"/>
              <a:ext cx="1236730" cy="1116490"/>
            </a:xfrm>
            <a:prstGeom prst="star24">
              <a:avLst>
                <a:gd name="adj" fmla="val 0"/>
              </a:avLst>
            </a:prstGeom>
            <a:gradFill>
              <a:gsLst>
                <a:gs pos="0">
                  <a:schemeClr val="accent4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FB6305"/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rgbClr val="03F7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62517" y="971763"/>
              <a:ext cx="1279481" cy="1198635"/>
            </a:xfrm>
            <a:prstGeom prst="ellipse">
              <a:avLst/>
            </a:prstGeom>
            <a:gradFill>
              <a:gsLst>
                <a:gs pos="0">
                  <a:srgbClr val="C1FEFF"/>
                </a:gs>
                <a:gs pos="77899">
                  <a:schemeClr val="tx1">
                    <a:alpha val="10000"/>
                  </a:schemeClr>
                </a:gs>
                <a:gs pos="97115">
                  <a:srgbClr val="08070D">
                    <a:alpha val="0"/>
                  </a:srgbClr>
                </a:gs>
                <a:gs pos="19000">
                  <a:srgbClr val="2CBE9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7504" y="1556792"/>
            <a:ext cx="7560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Thank you for ATTENDING</a:t>
            </a:r>
            <a:endParaRPr lang="en-US" sz="2800" b="1" dirty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Thank you for SUBMITTING PAPERS</a:t>
            </a: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Thank you to all review committee chairs and members, who supported and made this program possible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Thank you to the organizing committee who made this program happen </a:t>
            </a:r>
          </a:p>
          <a:p>
            <a:pPr marL="342900" indent="-342900">
              <a:buFont typeface="Wingdings" charset="2"/>
              <a:buChar char="Ø"/>
            </a:pPr>
            <a:endParaRPr lang="en-US" sz="2800" b="1" dirty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LETS ENJOY THE CONFERENCE!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Thank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You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!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</p:spTree>
    <p:extLst>
      <p:ext uri="{BB962C8B-B14F-4D97-AF65-F5344CB8AC3E}">
        <p14:creationId xmlns:p14="http://schemas.microsoft.com/office/powerpoint/2010/main" val="12470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75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250"/>
                            </p:stCondLst>
                            <p:childTnLst>
                              <p:par>
                                <p:cTn id="9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75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250"/>
                            </p:stCondLst>
                            <p:childTnLst>
                              <p:par>
                                <p:cTn id="1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750"/>
                            </p:stCondLst>
                            <p:childTnLst>
                              <p:par>
                                <p:cTn id="13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5" grpId="0" animBg="1"/>
      <p:bldP spid="1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0" y="980728"/>
            <a:ext cx="9144000" cy="5877272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3" y="1130244"/>
            <a:ext cx="720080" cy="9361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25" y="1130348"/>
            <a:ext cx="737577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86" y="1130244"/>
            <a:ext cx="780001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28" y="1130244"/>
            <a:ext cx="752594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50" y="1127172"/>
            <a:ext cx="752053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79" y="1121636"/>
            <a:ext cx="780000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58" y="1121636"/>
            <a:ext cx="780000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Grafik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69" y="1121636"/>
            <a:ext cx="780000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84" y="1121636"/>
            <a:ext cx="780000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Grafik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3" y="2348880"/>
            <a:ext cx="728079" cy="939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Grafik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5" y="2337962"/>
            <a:ext cx="753237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Grafik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03" y="2342198"/>
            <a:ext cx="755984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Grafik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29" y="2347824"/>
            <a:ext cx="753496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Grafik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348880"/>
            <a:ext cx="781200" cy="947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Grafik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348880"/>
            <a:ext cx="785136" cy="9495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Grafik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33" y="2342198"/>
            <a:ext cx="787391" cy="9426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Grafik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45" y="2348880"/>
            <a:ext cx="763307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Grafik 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59" y="2294262"/>
            <a:ext cx="730397" cy="10041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Grafik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3" y="3523872"/>
            <a:ext cx="737320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Grafik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09" y="3522161"/>
            <a:ext cx="728301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Grafik 2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02" y="3522161"/>
            <a:ext cx="755985" cy="942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Grafik 2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30" y="3512049"/>
            <a:ext cx="752595" cy="952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Grafik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84" y="3512049"/>
            <a:ext cx="755119" cy="9461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Grafik 2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488974"/>
            <a:ext cx="786438" cy="9691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Grafik 2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58" y="3505566"/>
            <a:ext cx="780000" cy="9587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Grafik 2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36" y="3522161"/>
            <a:ext cx="777416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Grafik 2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475" y="3522161"/>
            <a:ext cx="770181" cy="93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Grafik 3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2" y="4717504"/>
            <a:ext cx="781200" cy="9738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Grafik 3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725144"/>
            <a:ext cx="781200" cy="9935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Grafik 3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83" y="4697720"/>
            <a:ext cx="742904" cy="990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Grafik 3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28" y="4697719"/>
            <a:ext cx="753497" cy="9907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Grafik 3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50" y="4697720"/>
            <a:ext cx="732976" cy="9935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Grafik 35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78" y="4697719"/>
            <a:ext cx="781200" cy="99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Grafik 3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69" y="4697719"/>
            <a:ext cx="781200" cy="9935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Grafik 3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59" y="4697720"/>
            <a:ext cx="781200" cy="9907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Grafik 3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84" y="4697720"/>
            <a:ext cx="781200" cy="9709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extfeld 39"/>
          <p:cNvSpPr txBox="1"/>
          <p:nvPr/>
        </p:nvSpPr>
        <p:spPr>
          <a:xfrm>
            <a:off x="179512" y="5805264"/>
            <a:ext cx="8720938" cy="938719"/>
          </a:xfrm>
          <a:prstGeom prst="rect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de-DE" sz="11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Beginning </a:t>
            </a:r>
            <a:r>
              <a:rPr lang="de-DE" sz="11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11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de-DE" sz="11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de-DE" sz="11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Ana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Moreira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João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Araújo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Barbara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Paech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Jane Hayes, Michael C. Panis, Walid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Maalej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Eric Knauss, Mehdi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Mirakhorli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Jaelson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Castro, Pete Sawyer, Julio Cesar Leite, Richard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Berntsson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Svensson, Gunter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Mussbacher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Frank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Houdek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Liliana Pasquale, Joerg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Doerr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Mats </a:t>
            </a:r>
            <a:r>
              <a:rPr lang="de-DE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eimdahl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Silvia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Abrahão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Jennifer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Horkoff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Daniel M. Berry, Alistair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Mavin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Seok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-Won Lee,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Irit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Hadar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Emilio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Insfran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Nelly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Bencomo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Jean-Michel Bruel,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Ademar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Aguiar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Vasco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Amaral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Jácome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Cunha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Eric de Souza, Isabel Sofia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Brito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Miguel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Goulão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Yong Xia, Cristiano de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Faveri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Krzysztof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Wnuk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Catarina </a:t>
            </a:r>
            <a:r>
              <a:rPr lang="de-DE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Gralha</a:t>
            </a:r>
            <a:r>
              <a:rPr lang="de-DE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9802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</a:rPr>
              <a:t>Organizing</a:t>
            </a:r>
            <a:r>
              <a:rPr lang="de-DE" sz="4000" b="1" dirty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</a:rPr>
              <a:t>Committee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260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1191450" y="2348880"/>
            <a:ext cx="6761100" cy="21602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r>
              <a:rPr lang="en-US" sz="2800" b="1" dirty="0" smtClean="0">
                <a:latin typeface="+mn-lt"/>
              </a:rPr>
              <a:t>"Desperately Seeking Less": The Role of Simplicity and Complementarity in Requirements</a:t>
            </a:r>
            <a:endParaRPr lang="de-DE" sz="2800" b="1" dirty="0">
              <a:latin typeface="+mn-lt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RE 2017 Theme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pic>
        <p:nvPicPr>
          <p:cNvPr id="12" name="Picture 11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Conference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at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a </a:t>
            </a:r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Glance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pic>
        <p:nvPicPr>
          <p:cNvPr id="12" name="Picture 11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8" y="1196752"/>
            <a:ext cx="8136904" cy="45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0" y="980728"/>
            <a:ext cx="7524328" cy="58772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accent4"/>
              </a:buClr>
              <a:buFont typeface="Arial"/>
              <a:buChar char="•"/>
            </a:pP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3528" y="2204864"/>
            <a:ext cx="856895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96 abstracts proposed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All papers were discussed in person (3 members of the track’s PC) during a meeting in Lexington, KY, USA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Each paper with at least one positive review was subjected to discussion at the PC meeting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In total: 27 papers accepted</a:t>
            </a:r>
          </a:p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endParaRPr lang="en-US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Research Track</a:t>
            </a:r>
            <a:endParaRPr lang="de-DE" sz="4000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pic>
        <p:nvPicPr>
          <p:cNvPr id="11" name="Picture 10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err="1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Industry</a:t>
            </a:r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 Track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28" y="2204864"/>
            <a:ext cx="856895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30</a:t>
            </a:r>
            <a:r>
              <a:rPr lang="en-US" sz="2800" b="1" dirty="0" smtClean="0"/>
              <a:t> </a:t>
            </a:r>
            <a:r>
              <a:rPr lang="en-US" sz="2800" b="1" dirty="0" smtClean="0"/>
              <a:t>abstracts </a:t>
            </a:r>
            <a:r>
              <a:rPr lang="en-US" sz="2800" b="1" dirty="0" smtClean="0"/>
              <a:t>proposed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Each paper was reviewed by two members of the track’s PC</a:t>
            </a:r>
            <a:endParaRPr lang="en-US" sz="2800" b="1" dirty="0" smtClean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Online discussion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11 papers accepted</a:t>
            </a:r>
            <a:endParaRPr lang="en-US" sz="2800" b="1" dirty="0" smtClean="0"/>
          </a:p>
          <a:p>
            <a:pPr marL="285750" indent="-285750">
              <a:buClr>
                <a:schemeClr val="accent4"/>
              </a:buClr>
              <a:buFont typeface="Wingdings" charset="2"/>
              <a:buChar char="§"/>
            </a:pPr>
            <a:endParaRPr lang="en-US" dirty="0"/>
          </a:p>
        </p:txBody>
      </p:sp>
      <p:pic>
        <p:nvPicPr>
          <p:cNvPr id="15" name="Picture 14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 txBox="1">
            <a:spLocks/>
          </p:cNvSpPr>
          <p:nvPr/>
        </p:nvSpPr>
        <p:spPr>
          <a:xfrm>
            <a:off x="0" y="980728"/>
            <a:ext cx="7524328" cy="58772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accent4"/>
              </a:buClr>
              <a:buFont typeface="Arial"/>
              <a:buChar char="•"/>
            </a:pPr>
            <a:endParaRPr lang="en-US" b="1" dirty="0" smtClean="0"/>
          </a:p>
        </p:txBody>
      </p:sp>
      <p:pic>
        <p:nvPicPr>
          <p:cNvPr id="9" name="Picture 8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Data Track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2204864"/>
            <a:ext cx="85689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800" b="1" dirty="0"/>
              <a:t>8</a:t>
            </a:r>
            <a:r>
              <a:rPr lang="en-US" sz="2800" b="1" dirty="0" smtClean="0"/>
              <a:t> </a:t>
            </a:r>
            <a:r>
              <a:rPr lang="en-US" sz="2800" b="1" dirty="0" smtClean="0"/>
              <a:t>abstracts </a:t>
            </a:r>
            <a:r>
              <a:rPr lang="en-US" sz="2800" b="1" dirty="0" smtClean="0"/>
              <a:t>proposed</a:t>
            </a:r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Each paper was reviewed by two members of the track’s PC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Online discussion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5 papers accepted</a:t>
            </a:r>
            <a:endParaRPr lang="en-US" sz="2800" b="1" dirty="0" smtClean="0"/>
          </a:p>
        </p:txBody>
      </p:sp>
      <p:pic>
        <p:nvPicPr>
          <p:cNvPr id="12" name="Picture 11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le.png"/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  <a14:imgEffect>
                      <a14:colorTemperature colorTemp="6600"/>
                    </a14:imgEffect>
                    <a14:imgEffect>
                      <a14:saturation sat="200000"/>
                    </a14:imgEffect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39"/>
          <a:stretch/>
        </p:blipFill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/>
              </a:gs>
              <a:gs pos="0">
                <a:schemeClr val="accent4"/>
              </a:gs>
            </a:gsLst>
            <a:lin ang="5400000" scaled="0"/>
            <a:tileRect/>
          </a:gradFill>
          <a:ln>
            <a:solidFill>
              <a:srgbClr val="000000"/>
            </a:solidFill>
          </a:ln>
          <a:effectLst>
            <a:outerShdw blurRad="400050" dist="190500" sx="101000" sy="101000" algn="l" rotWithShape="0">
              <a:prstClr val="black">
                <a:alpha val="43000"/>
              </a:prstClr>
            </a:outerShdw>
          </a:effectLst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0" y="260648"/>
            <a:ext cx="9144000" cy="8367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de-DE" sz="4000" b="1" dirty="0" smtClean="0">
                <a:ln w="3175" cmpd="sng">
                  <a:noFill/>
                </a:ln>
                <a:solidFill>
                  <a:schemeClr val="tx1"/>
                </a:solidFill>
                <a:effectLst>
                  <a:glow rad="63500">
                    <a:schemeClr val="accent4">
                      <a:alpha val="40000"/>
                    </a:schemeClr>
                  </a:glow>
                  <a:outerShdw blurRad="114300" dist="63500" dir="5400000" sx="101000" sy="101000" rotWithShape="0">
                    <a:prstClr val="black">
                      <a:alpha val="40000"/>
                    </a:prstClr>
                  </a:outerShdw>
                </a:effectLst>
                <a:latin typeface="Superclarendon Black"/>
                <a:cs typeface="Superclarendon Black"/>
              </a:rPr>
              <a:t>RE @ Next</a:t>
            </a:r>
            <a:endParaRPr lang="de-DE" sz="4000" b="1" dirty="0">
              <a:ln w="3175" cmpd="sng">
                <a:noFill/>
              </a:ln>
              <a:solidFill>
                <a:schemeClr val="tx1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114300" dist="63500" dir="5400000" sx="101000" sy="101000" rotWithShape="0">
                  <a:prstClr val="black">
                    <a:alpha val="40000"/>
                  </a:prstClr>
                </a:outerShdw>
              </a:effectLst>
              <a:latin typeface="Superclarendon Black"/>
              <a:cs typeface="Superclarendon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2204864"/>
            <a:ext cx="85689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45</a:t>
            </a:r>
            <a:r>
              <a:rPr lang="en-US" sz="2800" b="1" dirty="0" smtClean="0"/>
              <a:t> </a:t>
            </a:r>
            <a:r>
              <a:rPr lang="en-US" sz="2800" b="1" dirty="0" smtClean="0"/>
              <a:t>abstracts </a:t>
            </a:r>
            <a:r>
              <a:rPr lang="en-US" sz="2800" b="1" dirty="0" smtClean="0"/>
              <a:t>proposed</a:t>
            </a:r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Each paper was reviewed by three members</a:t>
            </a:r>
            <a:r>
              <a:rPr lang="en-US" sz="2800" b="1" dirty="0"/>
              <a:t> </a:t>
            </a:r>
            <a:r>
              <a:rPr lang="en-US" sz="2800" b="1" dirty="0" smtClean="0"/>
              <a:t>of the track’s PC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Online discussion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b="1" dirty="0" smtClean="0"/>
              <a:t>11 papers accepted</a:t>
            </a:r>
            <a:endParaRPr lang="en-US" sz="2800" b="1" dirty="0" smtClean="0"/>
          </a:p>
        </p:txBody>
      </p:sp>
      <p:pic>
        <p:nvPicPr>
          <p:cNvPr id="14" name="Picture 13" descr="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733256"/>
            <a:ext cx="936104" cy="10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wbray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Mowbray.thmx</Template>
  <TotalTime>11889</TotalTime>
  <Words>749</Words>
  <Application>Microsoft Macintosh PowerPoint</Application>
  <PresentationFormat>On-screen Show (4:3)</PresentationFormat>
  <Paragraphs>109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Mowbray</vt:lpstr>
      <vt:lpstr>RE 2017 </vt:lpstr>
      <vt:lpstr>PowerPoint Presentation</vt:lpstr>
      <vt:lpstr>Organizing Committee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 2017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RE‘ 17</dc:title>
  <dc:creator>hiwi</dc:creator>
  <cp:lastModifiedBy>Jesse Vaught</cp:lastModifiedBy>
  <cp:revision>111</cp:revision>
  <dcterms:created xsi:type="dcterms:W3CDTF">2017-07-18T14:38:44Z</dcterms:created>
  <dcterms:modified xsi:type="dcterms:W3CDTF">2017-09-01T18:02:10Z</dcterms:modified>
</cp:coreProperties>
</file>